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2" r:id="rId4"/>
  </p:sldMasterIdLst>
  <p:notesMasterIdLst>
    <p:notesMasterId r:id="rId36"/>
  </p:notesMasterIdLst>
  <p:sldIdLst>
    <p:sldId id="257" r:id="rId5"/>
    <p:sldId id="258" r:id="rId6"/>
    <p:sldId id="287" r:id="rId7"/>
    <p:sldId id="259" r:id="rId8"/>
    <p:sldId id="260" r:id="rId9"/>
    <p:sldId id="278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67" r:id="rId18"/>
    <p:sldId id="269" r:id="rId19"/>
    <p:sldId id="270" r:id="rId20"/>
    <p:sldId id="271" r:id="rId21"/>
    <p:sldId id="272" r:id="rId22"/>
    <p:sldId id="273" r:id="rId23"/>
    <p:sldId id="274" r:id="rId24"/>
    <p:sldId id="277" r:id="rId25"/>
    <p:sldId id="279" r:id="rId26"/>
    <p:sldId id="280" r:id="rId27"/>
    <p:sldId id="283" r:id="rId28"/>
    <p:sldId id="281" r:id="rId29"/>
    <p:sldId id="282" r:id="rId30"/>
    <p:sldId id="284" r:id="rId31"/>
    <p:sldId id="285" r:id="rId32"/>
    <p:sldId id="275" r:id="rId33"/>
    <p:sldId id="286" r:id="rId34"/>
    <p:sldId id="276" r:id="rId35"/>
  </p:sldIdLst>
  <p:sldSz cx="12192000" cy="6858000"/>
  <p:notesSz cx="9369425" cy="7077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4BE360D-CF67-491D-B1A2-5DF56AD220FB}">
          <p14:sldIdLst>
            <p14:sldId id="257"/>
          </p14:sldIdLst>
        </p14:section>
        <p14:section name="Untitled Section" id="{B8C0FDE0-158D-47B0-B5D2-96FC2F5BDE31}">
          <p14:sldIdLst>
            <p14:sldId id="258"/>
            <p14:sldId id="287"/>
            <p14:sldId id="259"/>
            <p14:sldId id="260"/>
            <p14:sldId id="278"/>
            <p14:sldId id="261"/>
            <p14:sldId id="262"/>
            <p14:sldId id="263"/>
            <p14:sldId id="264"/>
            <p14:sldId id="265"/>
            <p14:sldId id="266"/>
            <p14:sldId id="268"/>
            <p14:sldId id="267"/>
            <p14:sldId id="269"/>
            <p14:sldId id="270"/>
            <p14:sldId id="271"/>
            <p14:sldId id="272"/>
            <p14:sldId id="273"/>
            <p14:sldId id="274"/>
            <p14:sldId id="277"/>
            <p14:sldId id="279"/>
            <p14:sldId id="280"/>
            <p14:sldId id="283"/>
            <p14:sldId id="281"/>
            <p14:sldId id="282"/>
            <p14:sldId id="284"/>
            <p14:sldId id="285"/>
            <p14:sldId id="275"/>
            <p14:sldId id="286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b="0" i="0" u="none" strike="noStrike" baseline="0" dirty="0">
                <a:effectLst/>
              </a:rPr>
              <a:t>Short Rate - High Scenarios</a:t>
            </a:r>
            <a:endParaRPr lang="en-US" sz="4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384585490590337E-2"/>
          <c:y val="0.13004072925819699"/>
          <c:w val="0.9226154190900594"/>
          <c:h val="0.72104706522760309"/>
        </c:manualLayout>
      </c:layout>
      <c:lineChart>
        <c:grouping val="standard"/>
        <c:varyColors val="0"/>
        <c:ser>
          <c:idx val="1"/>
          <c:order val="0"/>
          <c:tx>
            <c:strRef>
              <c:f>'Scenario Summaries'!$B$25</c:f>
              <c:strCache>
                <c:ptCount val="1"/>
                <c:pt idx="0">
                  <c:v>MDS1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Summaries'!$B$26:$B$56</c:f>
              <c:numCache>
                <c:formatCode>_(* #,##0.00_);_(* \(#,##0.00\);_(* "-"??_);_(@_)</c:formatCode>
                <c:ptCount val="31"/>
                <c:pt idx="0">
                  <c:v>0.09</c:v>
                </c:pt>
                <c:pt idx="1">
                  <c:v>0.5</c:v>
                </c:pt>
                <c:pt idx="2">
                  <c:v>0.91</c:v>
                </c:pt>
                <c:pt idx="3">
                  <c:v>1.32</c:v>
                </c:pt>
                <c:pt idx="4">
                  <c:v>1.73</c:v>
                </c:pt>
                <c:pt idx="5">
                  <c:v>2.14</c:v>
                </c:pt>
                <c:pt idx="6">
                  <c:v>2.5499999999999998</c:v>
                </c:pt>
                <c:pt idx="7">
                  <c:v>2.96</c:v>
                </c:pt>
                <c:pt idx="8">
                  <c:v>3.38</c:v>
                </c:pt>
                <c:pt idx="9">
                  <c:v>3.79</c:v>
                </c:pt>
                <c:pt idx="10">
                  <c:v>4.2</c:v>
                </c:pt>
                <c:pt idx="11">
                  <c:v>4.6100000000000003</c:v>
                </c:pt>
                <c:pt idx="12">
                  <c:v>5.0199999999999996</c:v>
                </c:pt>
                <c:pt idx="13">
                  <c:v>5.43</c:v>
                </c:pt>
                <c:pt idx="14">
                  <c:v>5.84</c:v>
                </c:pt>
                <c:pt idx="15">
                  <c:v>6.25</c:v>
                </c:pt>
                <c:pt idx="16">
                  <c:v>6.25</c:v>
                </c:pt>
                <c:pt idx="17">
                  <c:v>6.25</c:v>
                </c:pt>
                <c:pt idx="18">
                  <c:v>6.25</c:v>
                </c:pt>
                <c:pt idx="19">
                  <c:v>6.25</c:v>
                </c:pt>
                <c:pt idx="20">
                  <c:v>6.25</c:v>
                </c:pt>
                <c:pt idx="21">
                  <c:v>6.25</c:v>
                </c:pt>
                <c:pt idx="22">
                  <c:v>6.25</c:v>
                </c:pt>
                <c:pt idx="23">
                  <c:v>6.25</c:v>
                </c:pt>
                <c:pt idx="24">
                  <c:v>6.25</c:v>
                </c:pt>
                <c:pt idx="25">
                  <c:v>6.25</c:v>
                </c:pt>
                <c:pt idx="26">
                  <c:v>6.25</c:v>
                </c:pt>
                <c:pt idx="27">
                  <c:v>6.25</c:v>
                </c:pt>
                <c:pt idx="28">
                  <c:v>6.25</c:v>
                </c:pt>
                <c:pt idx="29">
                  <c:v>6.25</c:v>
                </c:pt>
                <c:pt idx="30">
                  <c:v>6.25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0-044A-4694-8995-0F4C90D9C90E}"/>
            </c:ext>
          </c:extLst>
        </c:ser>
        <c:ser>
          <c:idx val="3"/>
          <c:order val="2"/>
          <c:tx>
            <c:strRef>
              <c:f>'Scenario Summaries'!$D$25</c:f>
              <c:strCache>
                <c:ptCount val="1"/>
                <c:pt idx="0">
                  <c:v>MDS3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Summaries'!$D$26:$D$56</c:f>
              <c:numCache>
                <c:formatCode>_(* #,##0.00_);_(* \(#,##0.00\);_(* "-"??_);_(@_)</c:formatCode>
                <c:ptCount val="31"/>
                <c:pt idx="0">
                  <c:v>0.09</c:v>
                </c:pt>
                <c:pt idx="1">
                  <c:v>0.09</c:v>
                </c:pt>
                <c:pt idx="2">
                  <c:v>0.09</c:v>
                </c:pt>
                <c:pt idx="3">
                  <c:v>0.09</c:v>
                </c:pt>
                <c:pt idx="4">
                  <c:v>0.09</c:v>
                </c:pt>
                <c:pt idx="5">
                  <c:v>0.09</c:v>
                </c:pt>
                <c:pt idx="6">
                  <c:v>0.71</c:v>
                </c:pt>
                <c:pt idx="7">
                  <c:v>1.32</c:v>
                </c:pt>
                <c:pt idx="8">
                  <c:v>1.94</c:v>
                </c:pt>
                <c:pt idx="9">
                  <c:v>2.5499999999999998</c:v>
                </c:pt>
                <c:pt idx="10">
                  <c:v>3.17</c:v>
                </c:pt>
                <c:pt idx="11">
                  <c:v>3.79</c:v>
                </c:pt>
                <c:pt idx="12">
                  <c:v>4.4000000000000004</c:v>
                </c:pt>
                <c:pt idx="13">
                  <c:v>5.0199999999999996</c:v>
                </c:pt>
                <c:pt idx="14">
                  <c:v>5.63</c:v>
                </c:pt>
                <c:pt idx="15">
                  <c:v>6.25</c:v>
                </c:pt>
                <c:pt idx="16">
                  <c:v>6.25</c:v>
                </c:pt>
                <c:pt idx="17">
                  <c:v>6.25</c:v>
                </c:pt>
                <c:pt idx="18">
                  <c:v>6.25</c:v>
                </c:pt>
                <c:pt idx="19">
                  <c:v>6.25</c:v>
                </c:pt>
                <c:pt idx="20">
                  <c:v>6.25</c:v>
                </c:pt>
                <c:pt idx="21">
                  <c:v>6.25</c:v>
                </c:pt>
                <c:pt idx="22">
                  <c:v>6.25</c:v>
                </c:pt>
                <c:pt idx="23">
                  <c:v>6.25</c:v>
                </c:pt>
                <c:pt idx="24">
                  <c:v>6.25</c:v>
                </c:pt>
                <c:pt idx="25">
                  <c:v>6.25</c:v>
                </c:pt>
                <c:pt idx="26">
                  <c:v>6.25</c:v>
                </c:pt>
                <c:pt idx="27">
                  <c:v>6.25</c:v>
                </c:pt>
                <c:pt idx="28">
                  <c:v>6.25</c:v>
                </c:pt>
                <c:pt idx="29">
                  <c:v>6.25</c:v>
                </c:pt>
                <c:pt idx="30">
                  <c:v>6.25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1-044A-4694-8995-0F4C90D9C90E}"/>
            </c:ext>
          </c:extLst>
        </c:ser>
        <c:ser>
          <c:idx val="5"/>
          <c:order val="4"/>
          <c:tx>
            <c:strRef>
              <c:f>'Scenario Summaries'!$F$25</c:f>
              <c:strCache>
                <c:ptCount val="1"/>
                <c:pt idx="0">
                  <c:v>MDS5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Summaries'!$F$26:$F$56</c:f>
              <c:numCache>
                <c:formatCode>_(* #,##0.00_);_(* \(#,##0.00\);_(* "-"??_);_(@_)</c:formatCode>
                <c:ptCount val="31"/>
                <c:pt idx="0">
                  <c:v>0.09</c:v>
                </c:pt>
                <c:pt idx="1">
                  <c:v>2.84</c:v>
                </c:pt>
                <c:pt idx="2">
                  <c:v>3.08</c:v>
                </c:pt>
                <c:pt idx="3">
                  <c:v>3.33</c:v>
                </c:pt>
                <c:pt idx="4">
                  <c:v>3.57</c:v>
                </c:pt>
                <c:pt idx="5">
                  <c:v>3.81</c:v>
                </c:pt>
                <c:pt idx="6">
                  <c:v>4.0599999999999996</c:v>
                </c:pt>
                <c:pt idx="7">
                  <c:v>4.3</c:v>
                </c:pt>
                <c:pt idx="8">
                  <c:v>4.55</c:v>
                </c:pt>
                <c:pt idx="9">
                  <c:v>4.79</c:v>
                </c:pt>
                <c:pt idx="10">
                  <c:v>5.03</c:v>
                </c:pt>
                <c:pt idx="11">
                  <c:v>5.28</c:v>
                </c:pt>
                <c:pt idx="12">
                  <c:v>5.52</c:v>
                </c:pt>
                <c:pt idx="13">
                  <c:v>5.76</c:v>
                </c:pt>
                <c:pt idx="14">
                  <c:v>6.01</c:v>
                </c:pt>
                <c:pt idx="15">
                  <c:v>6.25</c:v>
                </c:pt>
                <c:pt idx="16">
                  <c:v>6.25</c:v>
                </c:pt>
                <c:pt idx="17">
                  <c:v>6.25</c:v>
                </c:pt>
                <c:pt idx="18">
                  <c:v>6.25</c:v>
                </c:pt>
                <c:pt idx="19">
                  <c:v>6.25</c:v>
                </c:pt>
                <c:pt idx="20">
                  <c:v>6.25</c:v>
                </c:pt>
                <c:pt idx="21">
                  <c:v>6.25</c:v>
                </c:pt>
                <c:pt idx="22">
                  <c:v>6.25</c:v>
                </c:pt>
                <c:pt idx="23">
                  <c:v>6.25</c:v>
                </c:pt>
                <c:pt idx="24">
                  <c:v>6.25</c:v>
                </c:pt>
                <c:pt idx="25">
                  <c:v>6.25</c:v>
                </c:pt>
                <c:pt idx="26">
                  <c:v>6.25</c:v>
                </c:pt>
                <c:pt idx="27">
                  <c:v>6.25</c:v>
                </c:pt>
                <c:pt idx="28">
                  <c:v>6.25</c:v>
                </c:pt>
                <c:pt idx="29">
                  <c:v>6.25</c:v>
                </c:pt>
                <c:pt idx="30">
                  <c:v>6.25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2-044A-4694-8995-0F4C90D9C90E}"/>
            </c:ext>
          </c:extLst>
        </c:ser>
        <c:ser>
          <c:idx val="7"/>
          <c:order val="6"/>
          <c:tx>
            <c:strRef>
              <c:f>'Scenario Summaries'!$H$25</c:f>
              <c:strCache>
                <c:ptCount val="1"/>
                <c:pt idx="0">
                  <c:v>MDS7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Summaries'!$H$26:$H$56</c:f>
              <c:numCache>
                <c:formatCode>_(* #,##0.00_);_(* \(#,##0.00\);_(* "-"??_);_(@_)</c:formatCode>
                <c:ptCount val="31"/>
                <c:pt idx="0">
                  <c:v>0.09</c:v>
                </c:pt>
                <c:pt idx="1">
                  <c:v>0.09</c:v>
                </c:pt>
                <c:pt idx="2">
                  <c:v>0.09</c:v>
                </c:pt>
                <c:pt idx="3">
                  <c:v>0.09</c:v>
                </c:pt>
                <c:pt idx="4">
                  <c:v>0.09</c:v>
                </c:pt>
                <c:pt idx="5">
                  <c:v>0.09</c:v>
                </c:pt>
                <c:pt idx="6">
                  <c:v>2.84</c:v>
                </c:pt>
                <c:pt idx="7">
                  <c:v>3.22</c:v>
                </c:pt>
                <c:pt idx="8">
                  <c:v>3.6</c:v>
                </c:pt>
                <c:pt idx="9">
                  <c:v>3.98</c:v>
                </c:pt>
                <c:pt idx="10">
                  <c:v>4.3600000000000003</c:v>
                </c:pt>
                <c:pt idx="11">
                  <c:v>4.7300000000000004</c:v>
                </c:pt>
                <c:pt idx="12">
                  <c:v>5.1100000000000003</c:v>
                </c:pt>
                <c:pt idx="13">
                  <c:v>5.49</c:v>
                </c:pt>
                <c:pt idx="14">
                  <c:v>5.87</c:v>
                </c:pt>
                <c:pt idx="15">
                  <c:v>6.25</c:v>
                </c:pt>
                <c:pt idx="16">
                  <c:v>6.25</c:v>
                </c:pt>
                <c:pt idx="17">
                  <c:v>6.25</c:v>
                </c:pt>
                <c:pt idx="18">
                  <c:v>6.25</c:v>
                </c:pt>
                <c:pt idx="19">
                  <c:v>6.25</c:v>
                </c:pt>
                <c:pt idx="20">
                  <c:v>6.25</c:v>
                </c:pt>
                <c:pt idx="21">
                  <c:v>6.25</c:v>
                </c:pt>
                <c:pt idx="22">
                  <c:v>6.25</c:v>
                </c:pt>
                <c:pt idx="23">
                  <c:v>6.25</c:v>
                </c:pt>
                <c:pt idx="24">
                  <c:v>6.25</c:v>
                </c:pt>
                <c:pt idx="25">
                  <c:v>6.25</c:v>
                </c:pt>
                <c:pt idx="26">
                  <c:v>6.25</c:v>
                </c:pt>
                <c:pt idx="27">
                  <c:v>6.25</c:v>
                </c:pt>
                <c:pt idx="28">
                  <c:v>6.25</c:v>
                </c:pt>
                <c:pt idx="29">
                  <c:v>6.25</c:v>
                </c:pt>
                <c:pt idx="30">
                  <c:v>6.25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3-044A-4694-8995-0F4C90D9C90E}"/>
            </c:ext>
          </c:extLst>
        </c:ser>
        <c:ser>
          <c:idx val="9"/>
          <c:order val="8"/>
          <c:tx>
            <c:strRef>
              <c:f>'Scenario Summaries'!$J$25</c:f>
              <c:strCache>
                <c:ptCount val="1"/>
                <c:pt idx="0">
                  <c:v>MDS9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rgbClr val="997300"/>
              </a:solidFill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Summaries'!$J$26:$J$56</c:f>
              <c:numCache>
                <c:formatCode>_(* #,##0.00_);_(* \(#,##0.00\);_(* "-"??_);_(@_)</c:formatCode>
                <c:ptCount val="31"/>
                <c:pt idx="0">
                  <c:v>0.09</c:v>
                </c:pt>
                <c:pt idx="1">
                  <c:v>0.09</c:v>
                </c:pt>
                <c:pt idx="2">
                  <c:v>1.59</c:v>
                </c:pt>
                <c:pt idx="3">
                  <c:v>2.09</c:v>
                </c:pt>
                <c:pt idx="4">
                  <c:v>2.27</c:v>
                </c:pt>
                <c:pt idx="5">
                  <c:v>2.4500000000000002</c:v>
                </c:pt>
                <c:pt idx="6">
                  <c:v>2.63</c:v>
                </c:pt>
                <c:pt idx="7">
                  <c:v>2.8</c:v>
                </c:pt>
                <c:pt idx="8">
                  <c:v>2.98</c:v>
                </c:pt>
                <c:pt idx="9">
                  <c:v>3.16</c:v>
                </c:pt>
                <c:pt idx="10">
                  <c:v>3.34</c:v>
                </c:pt>
                <c:pt idx="11">
                  <c:v>3.52</c:v>
                </c:pt>
                <c:pt idx="12">
                  <c:v>3.7</c:v>
                </c:pt>
                <c:pt idx="13">
                  <c:v>3.88</c:v>
                </c:pt>
                <c:pt idx="14">
                  <c:v>4.05</c:v>
                </c:pt>
                <c:pt idx="15">
                  <c:v>4.2300000000000004</c:v>
                </c:pt>
                <c:pt idx="16">
                  <c:v>4.41</c:v>
                </c:pt>
                <c:pt idx="17">
                  <c:v>4.59</c:v>
                </c:pt>
                <c:pt idx="18">
                  <c:v>4.7699999999999996</c:v>
                </c:pt>
                <c:pt idx="19">
                  <c:v>4.95</c:v>
                </c:pt>
                <c:pt idx="20">
                  <c:v>5.13</c:v>
                </c:pt>
                <c:pt idx="21">
                  <c:v>5.3</c:v>
                </c:pt>
                <c:pt idx="22">
                  <c:v>5.48</c:v>
                </c:pt>
                <c:pt idx="23">
                  <c:v>5.66</c:v>
                </c:pt>
                <c:pt idx="24">
                  <c:v>5.84</c:v>
                </c:pt>
                <c:pt idx="25">
                  <c:v>6.02</c:v>
                </c:pt>
                <c:pt idx="26">
                  <c:v>6.2</c:v>
                </c:pt>
                <c:pt idx="27">
                  <c:v>6.38</c:v>
                </c:pt>
                <c:pt idx="28">
                  <c:v>6.55</c:v>
                </c:pt>
                <c:pt idx="29">
                  <c:v>6.73</c:v>
                </c:pt>
                <c:pt idx="30">
                  <c:v>6.91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4-044A-4694-8995-0F4C90D9C90E}"/>
            </c:ext>
          </c:extLst>
        </c:ser>
        <c:ser>
          <c:idx val="11"/>
          <c:order val="10"/>
          <c:tx>
            <c:strRef>
              <c:f>'Scenario Summaries'!$L$25</c:f>
              <c:strCache>
                <c:ptCount val="1"/>
                <c:pt idx="0">
                  <c:v>MDS11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rgbClr val="7030A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Summaries'!$L$26:$L$56</c:f>
              <c:numCache>
                <c:formatCode>_(* #,##0.00_);_(* \(#,##0.00\);_(* "-"??_);_(@_)</c:formatCode>
                <c:ptCount val="31"/>
                <c:pt idx="0">
                  <c:v>0.09</c:v>
                </c:pt>
                <c:pt idx="1">
                  <c:v>1.34</c:v>
                </c:pt>
                <c:pt idx="2">
                  <c:v>2.84</c:v>
                </c:pt>
                <c:pt idx="3">
                  <c:v>3.34</c:v>
                </c:pt>
                <c:pt idx="4">
                  <c:v>3.52</c:v>
                </c:pt>
                <c:pt idx="5">
                  <c:v>3.7</c:v>
                </c:pt>
                <c:pt idx="6">
                  <c:v>3.88</c:v>
                </c:pt>
                <c:pt idx="7">
                  <c:v>4.05</c:v>
                </c:pt>
                <c:pt idx="8">
                  <c:v>4.2300000000000004</c:v>
                </c:pt>
                <c:pt idx="9">
                  <c:v>4.41</c:v>
                </c:pt>
                <c:pt idx="10">
                  <c:v>4.59</c:v>
                </c:pt>
                <c:pt idx="11">
                  <c:v>4.7699999999999996</c:v>
                </c:pt>
                <c:pt idx="12">
                  <c:v>4.95</c:v>
                </c:pt>
                <c:pt idx="13">
                  <c:v>5.13</c:v>
                </c:pt>
                <c:pt idx="14">
                  <c:v>5.3</c:v>
                </c:pt>
                <c:pt idx="15">
                  <c:v>5.48</c:v>
                </c:pt>
                <c:pt idx="16">
                  <c:v>5.66</c:v>
                </c:pt>
                <c:pt idx="17">
                  <c:v>5.84</c:v>
                </c:pt>
                <c:pt idx="18">
                  <c:v>6.02</c:v>
                </c:pt>
                <c:pt idx="19">
                  <c:v>6.2</c:v>
                </c:pt>
                <c:pt idx="20">
                  <c:v>6.38</c:v>
                </c:pt>
                <c:pt idx="21">
                  <c:v>6.55</c:v>
                </c:pt>
                <c:pt idx="22">
                  <c:v>6.73</c:v>
                </c:pt>
                <c:pt idx="23">
                  <c:v>6.91</c:v>
                </c:pt>
                <c:pt idx="24">
                  <c:v>7.09</c:v>
                </c:pt>
                <c:pt idx="25">
                  <c:v>7.1</c:v>
                </c:pt>
                <c:pt idx="26">
                  <c:v>7.12</c:v>
                </c:pt>
                <c:pt idx="27">
                  <c:v>7.13</c:v>
                </c:pt>
                <c:pt idx="28">
                  <c:v>7.15</c:v>
                </c:pt>
                <c:pt idx="29">
                  <c:v>7.16</c:v>
                </c:pt>
                <c:pt idx="30">
                  <c:v>7.18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5-044A-4694-8995-0F4C90D9C90E}"/>
            </c:ext>
          </c:extLst>
        </c:ser>
        <c:ser>
          <c:idx val="13"/>
          <c:order val="12"/>
          <c:tx>
            <c:strRef>
              <c:f>'Scenario Summaries'!$N$25</c:f>
              <c:strCache>
                <c:ptCount val="1"/>
                <c:pt idx="0">
                  <c:v>MDS13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Summaries'!$N$26:$N$56</c:f>
              <c:numCache>
                <c:formatCode>_(* #,##0.00_);_(* \(#,##0.00\);_(* "-"??_);_(@_)</c:formatCode>
                <c:ptCount val="31"/>
                <c:pt idx="0">
                  <c:v>0.09</c:v>
                </c:pt>
                <c:pt idx="1">
                  <c:v>1.272</c:v>
                </c:pt>
                <c:pt idx="2">
                  <c:v>2.4539999999999997</c:v>
                </c:pt>
                <c:pt idx="3">
                  <c:v>3.6359999999999997</c:v>
                </c:pt>
                <c:pt idx="4">
                  <c:v>4.8179999999999996</c:v>
                </c:pt>
                <c:pt idx="5">
                  <c:v>6</c:v>
                </c:pt>
                <c:pt idx="6">
                  <c:v>5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2</c:v>
                </c:pt>
                <c:pt idx="22">
                  <c:v>3</c:v>
                </c:pt>
                <c:pt idx="23">
                  <c:v>4</c:v>
                </c:pt>
                <c:pt idx="24">
                  <c:v>5</c:v>
                </c:pt>
                <c:pt idx="25">
                  <c:v>6</c:v>
                </c:pt>
                <c:pt idx="26">
                  <c:v>5</c:v>
                </c:pt>
                <c:pt idx="27">
                  <c:v>4</c:v>
                </c:pt>
                <c:pt idx="28">
                  <c:v>3</c:v>
                </c:pt>
                <c:pt idx="29">
                  <c:v>2</c:v>
                </c:pt>
                <c:pt idx="30">
                  <c:v>1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6-044A-4694-8995-0F4C90D9C90E}"/>
            </c:ext>
          </c:extLst>
        </c:ser>
        <c:ser>
          <c:idx val="14"/>
          <c:order val="13"/>
          <c:tx>
            <c:strRef>
              <c:f>'Scenario Summaries'!$O$25</c:f>
              <c:strCache>
                <c:ptCount val="1"/>
                <c:pt idx="0">
                  <c:v>MDS14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Summaries'!$O$26:$O$56</c:f>
              <c:numCache>
                <c:formatCode>_(* #,##0.00_);_(* \(#,##0.00\);_(* "-"??_);_(@_)</c:formatCode>
                <c:ptCount val="31"/>
                <c:pt idx="0">
                  <c:v>0.09</c:v>
                </c:pt>
                <c:pt idx="1">
                  <c:v>0.61733333333333329</c:v>
                </c:pt>
                <c:pt idx="2">
                  <c:v>1.1446666666666667</c:v>
                </c:pt>
                <c:pt idx="3">
                  <c:v>1.6720000000000002</c:v>
                </c:pt>
                <c:pt idx="4">
                  <c:v>2.1993333333333336</c:v>
                </c:pt>
                <c:pt idx="5">
                  <c:v>2.726666666666667</c:v>
                </c:pt>
                <c:pt idx="6">
                  <c:v>3.2540000000000004</c:v>
                </c:pt>
                <c:pt idx="7">
                  <c:v>3.7813333333333339</c:v>
                </c:pt>
                <c:pt idx="8">
                  <c:v>4.3086666666666673</c:v>
                </c:pt>
                <c:pt idx="9">
                  <c:v>4.8360000000000003</c:v>
                </c:pt>
                <c:pt idx="10">
                  <c:v>5.3633333333333333</c:v>
                </c:pt>
                <c:pt idx="11">
                  <c:v>5.8906666666666663</c:v>
                </c:pt>
                <c:pt idx="12">
                  <c:v>6.4179999999999993</c:v>
                </c:pt>
                <c:pt idx="13">
                  <c:v>6.9453333333333322</c:v>
                </c:pt>
                <c:pt idx="14">
                  <c:v>7.4726666666666652</c:v>
                </c:pt>
                <c:pt idx="15">
                  <c:v>7.9999999999999982</c:v>
                </c:pt>
                <c:pt idx="16">
                  <c:v>7.5</c:v>
                </c:pt>
                <c:pt idx="17">
                  <c:v>7</c:v>
                </c:pt>
                <c:pt idx="18">
                  <c:v>6.5</c:v>
                </c:pt>
                <c:pt idx="19">
                  <c:v>6</c:v>
                </c:pt>
                <c:pt idx="20">
                  <c:v>5.5</c:v>
                </c:pt>
                <c:pt idx="21">
                  <c:v>5</c:v>
                </c:pt>
                <c:pt idx="22">
                  <c:v>4.5</c:v>
                </c:pt>
                <c:pt idx="23">
                  <c:v>4</c:v>
                </c:pt>
                <c:pt idx="24">
                  <c:v>3.5</c:v>
                </c:pt>
                <c:pt idx="25">
                  <c:v>3</c:v>
                </c:pt>
                <c:pt idx="26">
                  <c:v>2.5</c:v>
                </c:pt>
                <c:pt idx="27">
                  <c:v>2</c:v>
                </c:pt>
                <c:pt idx="28">
                  <c:v>1.5</c:v>
                </c:pt>
                <c:pt idx="29">
                  <c:v>1</c:v>
                </c:pt>
                <c:pt idx="30">
                  <c:v>0.5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7-044A-4694-8995-0F4C90D9C90E}"/>
            </c:ext>
          </c:extLst>
        </c:ser>
        <c:ser>
          <c:idx val="17"/>
          <c:order val="14"/>
          <c:tx>
            <c:strRef>
              <c:f>'Scenario Summaries'!$P$25</c:f>
              <c:strCache>
                <c:ptCount val="1"/>
                <c:pt idx="0">
                  <c:v>NY2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chemeClr val="accent6">
                  <a:lumMod val="80000"/>
                  <a:lumOff val="2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Summaries'!$P$26:$P$56</c:f>
              <c:numCache>
                <c:formatCode>_(* #,##0.00_);_(* \(#,##0.00\);_(* "-"??_);_(@_)</c:formatCode>
                <c:ptCount val="31"/>
                <c:pt idx="0">
                  <c:v>0.09</c:v>
                </c:pt>
                <c:pt idx="1">
                  <c:v>0.59</c:v>
                </c:pt>
                <c:pt idx="2">
                  <c:v>1.0899999999999999</c:v>
                </c:pt>
                <c:pt idx="3">
                  <c:v>1.5899999999999999</c:v>
                </c:pt>
                <c:pt idx="4">
                  <c:v>2.09</c:v>
                </c:pt>
                <c:pt idx="5">
                  <c:v>2.59</c:v>
                </c:pt>
                <c:pt idx="6">
                  <c:v>3.09</c:v>
                </c:pt>
                <c:pt idx="7">
                  <c:v>3.59</c:v>
                </c:pt>
                <c:pt idx="8">
                  <c:v>4.09</c:v>
                </c:pt>
                <c:pt idx="9">
                  <c:v>4.59</c:v>
                </c:pt>
                <c:pt idx="10">
                  <c:v>5.09</c:v>
                </c:pt>
                <c:pt idx="11">
                  <c:v>5.09</c:v>
                </c:pt>
                <c:pt idx="12">
                  <c:v>5.09</c:v>
                </c:pt>
                <c:pt idx="13">
                  <c:v>5.09</c:v>
                </c:pt>
                <c:pt idx="14">
                  <c:v>5.09</c:v>
                </c:pt>
                <c:pt idx="15">
                  <c:v>5.09</c:v>
                </c:pt>
                <c:pt idx="16">
                  <c:v>5.09</c:v>
                </c:pt>
                <c:pt idx="17">
                  <c:v>5.09</c:v>
                </c:pt>
                <c:pt idx="18">
                  <c:v>5.09</c:v>
                </c:pt>
                <c:pt idx="19">
                  <c:v>5.09</c:v>
                </c:pt>
                <c:pt idx="20">
                  <c:v>5.09</c:v>
                </c:pt>
                <c:pt idx="21">
                  <c:v>5.09</c:v>
                </c:pt>
                <c:pt idx="22">
                  <c:v>5.09</c:v>
                </c:pt>
                <c:pt idx="23">
                  <c:v>5.09</c:v>
                </c:pt>
                <c:pt idx="24">
                  <c:v>5.09</c:v>
                </c:pt>
                <c:pt idx="25">
                  <c:v>5.09</c:v>
                </c:pt>
                <c:pt idx="26">
                  <c:v>5.09</c:v>
                </c:pt>
                <c:pt idx="27">
                  <c:v>5.09</c:v>
                </c:pt>
                <c:pt idx="28">
                  <c:v>5.09</c:v>
                </c:pt>
                <c:pt idx="29">
                  <c:v>5.09</c:v>
                </c:pt>
                <c:pt idx="30">
                  <c:v>5.09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8-044A-4694-8995-0F4C90D9C90E}"/>
            </c:ext>
          </c:extLst>
        </c:ser>
        <c:ser>
          <c:idx val="18"/>
          <c:order val="15"/>
          <c:tx>
            <c:strRef>
              <c:f>'Scenario Summaries'!$Q$25</c:f>
              <c:strCache>
                <c:ptCount val="1"/>
                <c:pt idx="0">
                  <c:v>NY3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rgbClr val="327DC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Summaries'!$Q$26:$Q$56</c:f>
              <c:numCache>
                <c:formatCode>_(* #,##0.00_);_(* \(#,##0.00\);_(* "-"??_);_(@_)</c:formatCode>
                <c:ptCount val="31"/>
                <c:pt idx="0">
                  <c:v>0.09</c:v>
                </c:pt>
                <c:pt idx="1">
                  <c:v>1.0900000000000001</c:v>
                </c:pt>
                <c:pt idx="2">
                  <c:v>2.09</c:v>
                </c:pt>
                <c:pt idx="3">
                  <c:v>3.09</c:v>
                </c:pt>
                <c:pt idx="4">
                  <c:v>4.09</c:v>
                </c:pt>
                <c:pt idx="5">
                  <c:v>5.09</c:v>
                </c:pt>
                <c:pt idx="6">
                  <c:v>4.09</c:v>
                </c:pt>
                <c:pt idx="7">
                  <c:v>3.09</c:v>
                </c:pt>
                <c:pt idx="8">
                  <c:v>2.09</c:v>
                </c:pt>
                <c:pt idx="9">
                  <c:v>1.0899999999999999</c:v>
                </c:pt>
                <c:pt idx="10">
                  <c:v>8.9999999999999858E-2</c:v>
                </c:pt>
                <c:pt idx="11">
                  <c:v>8.9999999999999858E-2</c:v>
                </c:pt>
                <c:pt idx="12">
                  <c:v>8.9999999999999858E-2</c:v>
                </c:pt>
                <c:pt idx="13">
                  <c:v>8.9999999999999858E-2</c:v>
                </c:pt>
                <c:pt idx="14">
                  <c:v>8.9999999999999858E-2</c:v>
                </c:pt>
                <c:pt idx="15">
                  <c:v>8.9999999999999858E-2</c:v>
                </c:pt>
                <c:pt idx="16">
                  <c:v>8.9999999999999858E-2</c:v>
                </c:pt>
                <c:pt idx="17">
                  <c:v>8.9999999999999858E-2</c:v>
                </c:pt>
                <c:pt idx="18">
                  <c:v>8.9999999999999858E-2</c:v>
                </c:pt>
                <c:pt idx="19">
                  <c:v>8.9999999999999858E-2</c:v>
                </c:pt>
                <c:pt idx="20">
                  <c:v>8.9999999999999858E-2</c:v>
                </c:pt>
                <c:pt idx="21">
                  <c:v>8.9999999999999858E-2</c:v>
                </c:pt>
                <c:pt idx="22">
                  <c:v>8.9999999999999858E-2</c:v>
                </c:pt>
                <c:pt idx="23">
                  <c:v>8.9999999999999858E-2</c:v>
                </c:pt>
                <c:pt idx="24">
                  <c:v>8.9999999999999858E-2</c:v>
                </c:pt>
                <c:pt idx="25">
                  <c:v>8.9999999999999858E-2</c:v>
                </c:pt>
                <c:pt idx="26">
                  <c:v>8.9999999999999858E-2</c:v>
                </c:pt>
                <c:pt idx="27">
                  <c:v>8.9999999999999858E-2</c:v>
                </c:pt>
                <c:pt idx="28">
                  <c:v>8.9999999999999858E-2</c:v>
                </c:pt>
                <c:pt idx="29">
                  <c:v>8.9999999999999858E-2</c:v>
                </c:pt>
                <c:pt idx="30">
                  <c:v>8.9999999999999858E-2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9-044A-4694-8995-0F4C90D9C90E}"/>
            </c:ext>
          </c:extLst>
        </c:ser>
        <c:ser>
          <c:idx val="19"/>
          <c:order val="16"/>
          <c:tx>
            <c:strRef>
              <c:f>'Scenario Summaries'!$R$25</c:f>
              <c:strCache>
                <c:ptCount val="1"/>
                <c:pt idx="0">
                  <c:v>NY4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rgbClr val="D2601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Summaries'!$R$26:$R$56</c:f>
              <c:numCache>
                <c:formatCode>_(* #,##0.00_);_(* \(#,##0.00\);_(* "-"??_);_(@_)</c:formatCode>
                <c:ptCount val="31"/>
                <c:pt idx="0">
                  <c:v>0.09</c:v>
                </c:pt>
                <c:pt idx="1">
                  <c:v>3.09</c:v>
                </c:pt>
                <c:pt idx="2">
                  <c:v>3.09</c:v>
                </c:pt>
                <c:pt idx="3">
                  <c:v>3.09</c:v>
                </c:pt>
                <c:pt idx="4">
                  <c:v>3.09</c:v>
                </c:pt>
                <c:pt idx="5">
                  <c:v>3.09</c:v>
                </c:pt>
                <c:pt idx="6">
                  <c:v>3.09</c:v>
                </c:pt>
                <c:pt idx="7">
                  <c:v>3.09</c:v>
                </c:pt>
                <c:pt idx="8">
                  <c:v>3.09</c:v>
                </c:pt>
                <c:pt idx="9">
                  <c:v>3.09</c:v>
                </c:pt>
                <c:pt idx="10">
                  <c:v>3.09</c:v>
                </c:pt>
                <c:pt idx="11">
                  <c:v>3.09</c:v>
                </c:pt>
                <c:pt idx="12">
                  <c:v>3.09</c:v>
                </c:pt>
                <c:pt idx="13">
                  <c:v>3.09</c:v>
                </c:pt>
                <c:pt idx="14">
                  <c:v>3.09</c:v>
                </c:pt>
                <c:pt idx="15">
                  <c:v>3.09</c:v>
                </c:pt>
                <c:pt idx="16">
                  <c:v>3.09</c:v>
                </c:pt>
                <c:pt idx="17">
                  <c:v>3.09</c:v>
                </c:pt>
                <c:pt idx="18">
                  <c:v>3.09</c:v>
                </c:pt>
                <c:pt idx="19">
                  <c:v>3.09</c:v>
                </c:pt>
                <c:pt idx="20">
                  <c:v>3.09</c:v>
                </c:pt>
                <c:pt idx="21">
                  <c:v>3.09</c:v>
                </c:pt>
                <c:pt idx="22">
                  <c:v>3.09</c:v>
                </c:pt>
                <c:pt idx="23">
                  <c:v>3.09</c:v>
                </c:pt>
                <c:pt idx="24">
                  <c:v>3.09</c:v>
                </c:pt>
                <c:pt idx="25">
                  <c:v>3.09</c:v>
                </c:pt>
                <c:pt idx="26">
                  <c:v>3.09</c:v>
                </c:pt>
                <c:pt idx="27">
                  <c:v>3.09</c:v>
                </c:pt>
                <c:pt idx="28">
                  <c:v>3.09</c:v>
                </c:pt>
                <c:pt idx="29">
                  <c:v>3.09</c:v>
                </c:pt>
                <c:pt idx="30">
                  <c:v>3.09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A-044A-4694-8995-0F4C90D9C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2559376"/>
        <c:axId val="652559768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'Scenario Summaries'!$C$25</c15:sqref>
                        </c15:formulaRef>
                      </c:ext>
                    </c:extLst>
                    <c:strCache>
                      <c:ptCount val="1"/>
                      <c:pt idx="0">
                        <c:v>MDS2</c:v>
                      </c:pt>
                    </c:strCache>
                  </c:strRef>
                </c:tx>
                <c:spPr>
                  <a:ln w="19050" cap="rnd">
                    <a:solidFill>
                      <a:srgbClr val="FF0000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'Scenario Summaries'!$C$26:$C$56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0.09</c:v>
                      </c:pt>
                      <c:pt idx="1">
                        <c:v>0.12</c:v>
                      </c:pt>
                      <c:pt idx="2">
                        <c:v>0.14000000000000001</c:v>
                      </c:pt>
                      <c:pt idx="3">
                        <c:v>0.17</c:v>
                      </c:pt>
                      <c:pt idx="4">
                        <c:v>0.2</c:v>
                      </c:pt>
                      <c:pt idx="5">
                        <c:v>0.23</c:v>
                      </c:pt>
                      <c:pt idx="6">
                        <c:v>0.25</c:v>
                      </c:pt>
                      <c:pt idx="7">
                        <c:v>0.28000000000000003</c:v>
                      </c:pt>
                      <c:pt idx="8">
                        <c:v>0.31</c:v>
                      </c:pt>
                      <c:pt idx="9">
                        <c:v>0.34</c:v>
                      </c:pt>
                      <c:pt idx="10">
                        <c:v>0.36</c:v>
                      </c:pt>
                      <c:pt idx="11">
                        <c:v>0.39</c:v>
                      </c:pt>
                      <c:pt idx="12">
                        <c:v>0.42</c:v>
                      </c:pt>
                      <c:pt idx="13">
                        <c:v>0.45</c:v>
                      </c:pt>
                      <c:pt idx="14">
                        <c:v>0.47</c:v>
                      </c:pt>
                      <c:pt idx="15">
                        <c:v>0.5</c:v>
                      </c:pt>
                      <c:pt idx="16">
                        <c:v>0.5</c:v>
                      </c:pt>
                      <c:pt idx="17">
                        <c:v>0.5</c:v>
                      </c:pt>
                      <c:pt idx="18">
                        <c:v>0.5</c:v>
                      </c:pt>
                      <c:pt idx="19">
                        <c:v>0.5</c:v>
                      </c:pt>
                      <c:pt idx="20">
                        <c:v>0.5</c:v>
                      </c:pt>
                      <c:pt idx="21">
                        <c:v>0.5</c:v>
                      </c:pt>
                      <c:pt idx="22">
                        <c:v>0.5</c:v>
                      </c:pt>
                      <c:pt idx="23">
                        <c:v>0.5</c:v>
                      </c:pt>
                      <c:pt idx="24">
                        <c:v>0.5</c:v>
                      </c:pt>
                      <c:pt idx="25">
                        <c:v>0.5</c:v>
                      </c:pt>
                      <c:pt idx="26">
                        <c:v>0.5</c:v>
                      </c:pt>
                      <c:pt idx="27">
                        <c:v>0.5</c:v>
                      </c:pt>
                      <c:pt idx="28">
                        <c:v>0.5</c:v>
                      </c:pt>
                      <c:pt idx="29">
                        <c:v>0.5</c:v>
                      </c:pt>
                      <c:pt idx="30">
                        <c:v>0.5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B-044A-4694-8995-0F4C90D9C90E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Summaries'!$E$25</c15:sqref>
                        </c15:formulaRef>
                      </c:ext>
                    </c:extLst>
                    <c:strCache>
                      <c:ptCount val="1"/>
                      <c:pt idx="0">
                        <c:v>MDS4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Summaries'!$E$26:$E$56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0.09</c:v>
                      </c:pt>
                      <c:pt idx="1">
                        <c:v>0.09</c:v>
                      </c:pt>
                      <c:pt idx="2">
                        <c:v>0.09</c:v>
                      </c:pt>
                      <c:pt idx="3">
                        <c:v>0.09</c:v>
                      </c:pt>
                      <c:pt idx="4">
                        <c:v>0.09</c:v>
                      </c:pt>
                      <c:pt idx="5">
                        <c:v>0.09</c:v>
                      </c:pt>
                      <c:pt idx="6">
                        <c:v>0.13</c:v>
                      </c:pt>
                      <c:pt idx="7">
                        <c:v>0.17</c:v>
                      </c:pt>
                      <c:pt idx="8">
                        <c:v>0.21</c:v>
                      </c:pt>
                      <c:pt idx="9">
                        <c:v>0.25</c:v>
                      </c:pt>
                      <c:pt idx="10">
                        <c:v>0.3</c:v>
                      </c:pt>
                      <c:pt idx="11">
                        <c:v>0.34</c:v>
                      </c:pt>
                      <c:pt idx="12">
                        <c:v>0.38</c:v>
                      </c:pt>
                      <c:pt idx="13">
                        <c:v>0.42</c:v>
                      </c:pt>
                      <c:pt idx="14">
                        <c:v>0.46</c:v>
                      </c:pt>
                      <c:pt idx="15">
                        <c:v>0.5</c:v>
                      </c:pt>
                      <c:pt idx="16">
                        <c:v>0.5</c:v>
                      </c:pt>
                      <c:pt idx="17">
                        <c:v>0.5</c:v>
                      </c:pt>
                      <c:pt idx="18">
                        <c:v>0.5</c:v>
                      </c:pt>
                      <c:pt idx="19">
                        <c:v>0.5</c:v>
                      </c:pt>
                      <c:pt idx="20">
                        <c:v>0.5</c:v>
                      </c:pt>
                      <c:pt idx="21">
                        <c:v>0.5</c:v>
                      </c:pt>
                      <c:pt idx="22">
                        <c:v>0.5</c:v>
                      </c:pt>
                      <c:pt idx="23">
                        <c:v>0.5</c:v>
                      </c:pt>
                      <c:pt idx="24">
                        <c:v>0.5</c:v>
                      </c:pt>
                      <c:pt idx="25">
                        <c:v>0.5</c:v>
                      </c:pt>
                      <c:pt idx="26">
                        <c:v>0.5</c:v>
                      </c:pt>
                      <c:pt idx="27">
                        <c:v>0.5</c:v>
                      </c:pt>
                      <c:pt idx="28">
                        <c:v>0.5</c:v>
                      </c:pt>
                      <c:pt idx="29">
                        <c:v>0.5</c:v>
                      </c:pt>
                      <c:pt idx="30">
                        <c:v>0.5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044A-4694-8995-0F4C90D9C90E}"/>
                  </c:ext>
                </c:extLst>
              </c15:ser>
            </c15:filteredLineSeries>
            <c15:filteredLin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Summaries'!$G$25</c15:sqref>
                        </c15:formulaRef>
                      </c:ext>
                    </c:extLst>
                    <c:strCache>
                      <c:ptCount val="1"/>
                      <c:pt idx="0">
                        <c:v>MDS6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Summaries'!$G$26:$G$56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0.09</c:v>
                      </c:pt>
                      <c:pt idx="1">
                        <c:v>0.03</c:v>
                      </c:pt>
                      <c:pt idx="2">
                        <c:v>0.06</c:v>
                      </c:pt>
                      <c:pt idx="3">
                        <c:v>0.09</c:v>
                      </c:pt>
                      <c:pt idx="4">
                        <c:v>0.13</c:v>
                      </c:pt>
                      <c:pt idx="5">
                        <c:v>0.16</c:v>
                      </c:pt>
                      <c:pt idx="6">
                        <c:v>0.2</c:v>
                      </c:pt>
                      <c:pt idx="7">
                        <c:v>0.23</c:v>
                      </c:pt>
                      <c:pt idx="8">
                        <c:v>0.26</c:v>
                      </c:pt>
                      <c:pt idx="9">
                        <c:v>0.3</c:v>
                      </c:pt>
                      <c:pt idx="10">
                        <c:v>0.33</c:v>
                      </c:pt>
                      <c:pt idx="11">
                        <c:v>0.36</c:v>
                      </c:pt>
                      <c:pt idx="12">
                        <c:v>0.4</c:v>
                      </c:pt>
                      <c:pt idx="13">
                        <c:v>0.43</c:v>
                      </c:pt>
                      <c:pt idx="14">
                        <c:v>0.47</c:v>
                      </c:pt>
                      <c:pt idx="15">
                        <c:v>0.5</c:v>
                      </c:pt>
                      <c:pt idx="16">
                        <c:v>0.5</c:v>
                      </c:pt>
                      <c:pt idx="17">
                        <c:v>0.5</c:v>
                      </c:pt>
                      <c:pt idx="18">
                        <c:v>0.5</c:v>
                      </c:pt>
                      <c:pt idx="19">
                        <c:v>0.5</c:v>
                      </c:pt>
                      <c:pt idx="20">
                        <c:v>0.5</c:v>
                      </c:pt>
                      <c:pt idx="21">
                        <c:v>0.5</c:v>
                      </c:pt>
                      <c:pt idx="22">
                        <c:v>0.5</c:v>
                      </c:pt>
                      <c:pt idx="23">
                        <c:v>0.5</c:v>
                      </c:pt>
                      <c:pt idx="24">
                        <c:v>0.5</c:v>
                      </c:pt>
                      <c:pt idx="25">
                        <c:v>0.5</c:v>
                      </c:pt>
                      <c:pt idx="26">
                        <c:v>0.5</c:v>
                      </c:pt>
                      <c:pt idx="27">
                        <c:v>0.5</c:v>
                      </c:pt>
                      <c:pt idx="28">
                        <c:v>0.5</c:v>
                      </c:pt>
                      <c:pt idx="29">
                        <c:v>0.5</c:v>
                      </c:pt>
                      <c:pt idx="30">
                        <c:v>0.5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044A-4694-8995-0F4C90D9C90E}"/>
                  </c:ext>
                </c:extLst>
              </c15:ser>
            </c15:filteredLineSeries>
            <c15:filteredLin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Summaries'!$I$25</c15:sqref>
                        </c15:formulaRef>
                      </c:ext>
                    </c:extLst>
                    <c:strCache>
                      <c:ptCount val="1"/>
                      <c:pt idx="0">
                        <c:v>MDS8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Summaries'!$I$26:$I$56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0.09</c:v>
                      </c:pt>
                      <c:pt idx="1">
                        <c:v>0.09</c:v>
                      </c:pt>
                      <c:pt idx="2">
                        <c:v>0.09</c:v>
                      </c:pt>
                      <c:pt idx="3">
                        <c:v>0.09</c:v>
                      </c:pt>
                      <c:pt idx="4">
                        <c:v>0.09</c:v>
                      </c:pt>
                      <c:pt idx="5">
                        <c:v>0.09</c:v>
                      </c:pt>
                      <c:pt idx="6">
                        <c:v>0.03</c:v>
                      </c:pt>
                      <c:pt idx="7">
                        <c:v>0.08</c:v>
                      </c:pt>
                      <c:pt idx="8">
                        <c:v>0.13</c:v>
                      </c:pt>
                      <c:pt idx="9">
                        <c:v>0.18</c:v>
                      </c:pt>
                      <c:pt idx="10">
                        <c:v>0.24</c:v>
                      </c:pt>
                      <c:pt idx="11">
                        <c:v>0.28999999999999998</c:v>
                      </c:pt>
                      <c:pt idx="12">
                        <c:v>0.34</c:v>
                      </c:pt>
                      <c:pt idx="13">
                        <c:v>0.39</c:v>
                      </c:pt>
                      <c:pt idx="14">
                        <c:v>0.45</c:v>
                      </c:pt>
                      <c:pt idx="15">
                        <c:v>0.5</c:v>
                      </c:pt>
                      <c:pt idx="16">
                        <c:v>0.5</c:v>
                      </c:pt>
                      <c:pt idx="17">
                        <c:v>0.5</c:v>
                      </c:pt>
                      <c:pt idx="18">
                        <c:v>0.5</c:v>
                      </c:pt>
                      <c:pt idx="19">
                        <c:v>0.5</c:v>
                      </c:pt>
                      <c:pt idx="20">
                        <c:v>0.5</c:v>
                      </c:pt>
                      <c:pt idx="21">
                        <c:v>0.5</c:v>
                      </c:pt>
                      <c:pt idx="22">
                        <c:v>0.5</c:v>
                      </c:pt>
                      <c:pt idx="23">
                        <c:v>0.5</c:v>
                      </c:pt>
                      <c:pt idx="24">
                        <c:v>0.5</c:v>
                      </c:pt>
                      <c:pt idx="25">
                        <c:v>0.5</c:v>
                      </c:pt>
                      <c:pt idx="26">
                        <c:v>0.5</c:v>
                      </c:pt>
                      <c:pt idx="27">
                        <c:v>0.5</c:v>
                      </c:pt>
                      <c:pt idx="28">
                        <c:v>0.5</c:v>
                      </c:pt>
                      <c:pt idx="29">
                        <c:v>0.5</c:v>
                      </c:pt>
                      <c:pt idx="30">
                        <c:v>0.5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044A-4694-8995-0F4C90D9C90E}"/>
                  </c:ext>
                </c:extLst>
              </c15:ser>
            </c15:filteredLineSeries>
            <c15:filteredLin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Summaries'!$K$25</c15:sqref>
                        </c15:formulaRef>
                      </c:ext>
                    </c:extLst>
                    <c:strCache>
                      <c:ptCount val="1"/>
                      <c:pt idx="0">
                        <c:v>MDS10</c:v>
                      </c:pt>
                    </c:strCache>
                  </c:strRef>
                </c:tx>
                <c:spPr>
                  <a:ln w="19050" cap="rnd">
                    <a:solidFill>
                      <a:srgbClr val="997300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Summaries'!$K$26:$K$56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0.09</c:v>
                      </c:pt>
                      <c:pt idx="1">
                        <c:v>0.09</c:v>
                      </c:pt>
                      <c:pt idx="2">
                        <c:v>0.03</c:v>
                      </c:pt>
                      <c:pt idx="3">
                        <c:v>0.03</c:v>
                      </c:pt>
                      <c:pt idx="4">
                        <c:v>0.03</c:v>
                      </c:pt>
                      <c:pt idx="5">
                        <c:v>0.03</c:v>
                      </c:pt>
                      <c:pt idx="6">
                        <c:v>0.03</c:v>
                      </c:pt>
                      <c:pt idx="7">
                        <c:v>0.05</c:v>
                      </c:pt>
                      <c:pt idx="8">
                        <c:v>0.15</c:v>
                      </c:pt>
                      <c:pt idx="9">
                        <c:v>0.26</c:v>
                      </c:pt>
                      <c:pt idx="10">
                        <c:v>0.36</c:v>
                      </c:pt>
                      <c:pt idx="11">
                        <c:v>0.47</c:v>
                      </c:pt>
                      <c:pt idx="12">
                        <c:v>0.57999999999999996</c:v>
                      </c:pt>
                      <c:pt idx="13">
                        <c:v>0.68</c:v>
                      </c:pt>
                      <c:pt idx="14">
                        <c:v>0.79</c:v>
                      </c:pt>
                      <c:pt idx="15">
                        <c:v>0.89</c:v>
                      </c:pt>
                      <c:pt idx="16">
                        <c:v>1</c:v>
                      </c:pt>
                      <c:pt idx="17">
                        <c:v>1.1100000000000001</c:v>
                      </c:pt>
                      <c:pt idx="18">
                        <c:v>1.21</c:v>
                      </c:pt>
                      <c:pt idx="19">
                        <c:v>1.32</c:v>
                      </c:pt>
                      <c:pt idx="20">
                        <c:v>1.42</c:v>
                      </c:pt>
                      <c:pt idx="21">
                        <c:v>1.53</c:v>
                      </c:pt>
                      <c:pt idx="22">
                        <c:v>1.64</c:v>
                      </c:pt>
                      <c:pt idx="23">
                        <c:v>1.74</c:v>
                      </c:pt>
                      <c:pt idx="24">
                        <c:v>1.85</c:v>
                      </c:pt>
                      <c:pt idx="25">
                        <c:v>1.95</c:v>
                      </c:pt>
                      <c:pt idx="26">
                        <c:v>2.06</c:v>
                      </c:pt>
                      <c:pt idx="27">
                        <c:v>2.17</c:v>
                      </c:pt>
                      <c:pt idx="28">
                        <c:v>2.27</c:v>
                      </c:pt>
                      <c:pt idx="29">
                        <c:v>2.38</c:v>
                      </c:pt>
                      <c:pt idx="30">
                        <c:v>2.48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044A-4694-8995-0F4C90D9C90E}"/>
                  </c:ext>
                </c:extLst>
              </c15:ser>
            </c15:filteredLineSeries>
            <c15:filteredLin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Summaries'!$M$25</c15:sqref>
                        </c15:formulaRef>
                      </c:ext>
                    </c:extLst>
                    <c:strCache>
                      <c:ptCount val="1"/>
                      <c:pt idx="0">
                        <c:v>MDS12</c:v>
                      </c:pt>
                    </c:strCache>
                  </c:strRef>
                </c:tx>
                <c:spPr>
                  <a:ln w="28575" cap="rnd">
                    <a:solidFill>
                      <a:srgbClr val="7030A0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Summaries'!$M$26:$M$56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0.09</c:v>
                      </c:pt>
                      <c:pt idx="1">
                        <c:v>0.09</c:v>
                      </c:pt>
                      <c:pt idx="2">
                        <c:v>0.03</c:v>
                      </c:pt>
                      <c:pt idx="3">
                        <c:v>0.03</c:v>
                      </c:pt>
                      <c:pt idx="4">
                        <c:v>0.03</c:v>
                      </c:pt>
                      <c:pt idx="5">
                        <c:v>0.03</c:v>
                      </c:pt>
                      <c:pt idx="6">
                        <c:v>0.03</c:v>
                      </c:pt>
                      <c:pt idx="7">
                        <c:v>0.05</c:v>
                      </c:pt>
                      <c:pt idx="8">
                        <c:v>0.15</c:v>
                      </c:pt>
                      <c:pt idx="9">
                        <c:v>0.26</c:v>
                      </c:pt>
                      <c:pt idx="10">
                        <c:v>0.36</c:v>
                      </c:pt>
                      <c:pt idx="11">
                        <c:v>0.47</c:v>
                      </c:pt>
                      <c:pt idx="12">
                        <c:v>0.57999999999999996</c:v>
                      </c:pt>
                      <c:pt idx="13">
                        <c:v>0.68</c:v>
                      </c:pt>
                      <c:pt idx="14">
                        <c:v>0.79</c:v>
                      </c:pt>
                      <c:pt idx="15">
                        <c:v>0.89</c:v>
                      </c:pt>
                      <c:pt idx="16">
                        <c:v>1</c:v>
                      </c:pt>
                      <c:pt idx="17">
                        <c:v>1.1100000000000001</c:v>
                      </c:pt>
                      <c:pt idx="18">
                        <c:v>1.21</c:v>
                      </c:pt>
                      <c:pt idx="19">
                        <c:v>1.32</c:v>
                      </c:pt>
                      <c:pt idx="20">
                        <c:v>1.42</c:v>
                      </c:pt>
                      <c:pt idx="21">
                        <c:v>1.53</c:v>
                      </c:pt>
                      <c:pt idx="22">
                        <c:v>1.64</c:v>
                      </c:pt>
                      <c:pt idx="23">
                        <c:v>1.74</c:v>
                      </c:pt>
                      <c:pt idx="24">
                        <c:v>1.85</c:v>
                      </c:pt>
                      <c:pt idx="25">
                        <c:v>1.95</c:v>
                      </c:pt>
                      <c:pt idx="26">
                        <c:v>2.06</c:v>
                      </c:pt>
                      <c:pt idx="27">
                        <c:v>2.17</c:v>
                      </c:pt>
                      <c:pt idx="28">
                        <c:v>2.27</c:v>
                      </c:pt>
                      <c:pt idx="29">
                        <c:v>2.38</c:v>
                      </c:pt>
                      <c:pt idx="30">
                        <c:v>2.48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044A-4694-8995-0F4C90D9C90E}"/>
                  </c:ext>
                </c:extLst>
              </c15:ser>
            </c15:filteredLineSeries>
            <c15:filteredLineSeries>
              <c15:ser>
                <c:idx val="20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Summaries'!$S$25</c15:sqref>
                        </c15:formulaRef>
                      </c:ext>
                    </c:extLst>
                    <c:strCache>
                      <c:ptCount val="1"/>
                      <c:pt idx="0">
                        <c:v>NY5</c:v>
                      </c:pt>
                    </c:strCache>
                  </c:strRef>
                </c:tx>
                <c:spPr>
                  <a:ln w="19050" cap="rnd">
                    <a:solidFill>
                      <a:srgbClr val="848484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Summaries'!$S$26:$S$56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0.09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044A-4694-8995-0F4C90D9C90E}"/>
                  </c:ext>
                </c:extLst>
              </c15:ser>
            </c15:filteredLineSeries>
            <c15:filteredLineSeries>
              <c15:ser>
                <c:idx val="21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Summaries'!$T$25</c15:sqref>
                        </c15:formulaRef>
                      </c:ext>
                    </c:extLst>
                    <c:strCache>
                      <c:ptCount val="1"/>
                      <c:pt idx="0">
                        <c:v>NY6</c:v>
                      </c:pt>
                    </c:strCache>
                  </c:strRef>
                </c:tx>
                <c:spPr>
                  <a:ln w="19050" cap="rnd">
                    <a:solidFill>
                      <a:srgbClr val="CC9A00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Summaries'!$T$26:$T$56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0.09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0.09</c:v>
                      </c:pt>
                      <c:pt idx="11">
                        <c:v>0.09</c:v>
                      </c:pt>
                      <c:pt idx="12">
                        <c:v>0.09</c:v>
                      </c:pt>
                      <c:pt idx="13">
                        <c:v>0.09</c:v>
                      </c:pt>
                      <c:pt idx="14">
                        <c:v>0.09</c:v>
                      </c:pt>
                      <c:pt idx="15">
                        <c:v>0.09</c:v>
                      </c:pt>
                      <c:pt idx="16">
                        <c:v>0.09</c:v>
                      </c:pt>
                      <c:pt idx="17">
                        <c:v>0.09</c:v>
                      </c:pt>
                      <c:pt idx="18">
                        <c:v>0.09</c:v>
                      </c:pt>
                      <c:pt idx="19">
                        <c:v>0.09</c:v>
                      </c:pt>
                      <c:pt idx="20">
                        <c:v>0.09</c:v>
                      </c:pt>
                      <c:pt idx="21">
                        <c:v>0.09</c:v>
                      </c:pt>
                      <c:pt idx="22">
                        <c:v>0.09</c:v>
                      </c:pt>
                      <c:pt idx="23">
                        <c:v>0.09</c:v>
                      </c:pt>
                      <c:pt idx="24">
                        <c:v>0.09</c:v>
                      </c:pt>
                      <c:pt idx="25">
                        <c:v>0.09</c:v>
                      </c:pt>
                      <c:pt idx="26">
                        <c:v>0.09</c:v>
                      </c:pt>
                      <c:pt idx="27">
                        <c:v>0.09</c:v>
                      </c:pt>
                      <c:pt idx="28">
                        <c:v>0.09</c:v>
                      </c:pt>
                      <c:pt idx="29">
                        <c:v>0.09</c:v>
                      </c:pt>
                      <c:pt idx="30">
                        <c:v>0.09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044A-4694-8995-0F4C90D9C90E}"/>
                  </c:ext>
                </c:extLst>
              </c15:ser>
            </c15:filteredLineSeries>
            <c15:filteredLineSeries>
              <c15:ser>
                <c:idx val="22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Summaries'!$U$25</c15:sqref>
                        </c15:formulaRef>
                      </c:ext>
                    </c:extLst>
                    <c:strCache>
                      <c:ptCount val="1"/>
                      <c:pt idx="0">
                        <c:v>NY7</c:v>
                      </c:pt>
                    </c:strCache>
                  </c:strRef>
                </c:tx>
                <c:spPr>
                  <a:ln w="19050" cap="rnd">
                    <a:solidFill>
                      <a:srgbClr val="335AA1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Summaries'!$U$26:$U$56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0.09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044A-4694-8995-0F4C90D9C90E}"/>
                  </c:ext>
                </c:extLst>
              </c15:ser>
            </c15:filteredLineSeries>
          </c:ext>
        </c:extLst>
      </c:lineChart>
      <c:catAx>
        <c:axId val="65255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559768"/>
        <c:crosses val="autoZero"/>
        <c:auto val="1"/>
        <c:lblAlgn val="ctr"/>
        <c:lblOffset val="100"/>
        <c:noMultiLvlLbl val="0"/>
      </c:catAx>
      <c:valAx>
        <c:axId val="652559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55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b="0" i="0" u="none" strike="noStrike" baseline="0" dirty="0">
                <a:effectLst/>
              </a:rPr>
              <a:t>Short Rate - Low Scenarios</a:t>
            </a:r>
            <a:endParaRPr lang="en-US" sz="4000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41447944007001"/>
          <c:y val="0.17171296296296298"/>
          <c:w val="0.87258552055992999"/>
          <c:h val="0.49294655876348792"/>
        </c:manualLayout>
      </c:layout>
      <c:lineChart>
        <c:grouping val="standard"/>
        <c:varyColors val="0"/>
        <c:ser>
          <c:idx val="2"/>
          <c:order val="1"/>
          <c:tx>
            <c:strRef>
              <c:f>'Scenario Summaries'!$C$25</c:f>
              <c:strCache>
                <c:ptCount val="1"/>
                <c:pt idx="0">
                  <c:v>MDS2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Summaries'!$C$26:$C$56</c:f>
              <c:numCache>
                <c:formatCode>_(* #,##0.00_);_(* \(#,##0.00\);_(* "-"??_);_(@_)</c:formatCode>
                <c:ptCount val="31"/>
                <c:pt idx="0">
                  <c:v>0.09</c:v>
                </c:pt>
                <c:pt idx="1">
                  <c:v>0.12</c:v>
                </c:pt>
                <c:pt idx="2">
                  <c:v>0.14000000000000001</c:v>
                </c:pt>
                <c:pt idx="3">
                  <c:v>0.17</c:v>
                </c:pt>
                <c:pt idx="4">
                  <c:v>0.2</c:v>
                </c:pt>
                <c:pt idx="5">
                  <c:v>0.23</c:v>
                </c:pt>
                <c:pt idx="6">
                  <c:v>0.25</c:v>
                </c:pt>
                <c:pt idx="7">
                  <c:v>0.28000000000000003</c:v>
                </c:pt>
                <c:pt idx="8">
                  <c:v>0.31</c:v>
                </c:pt>
                <c:pt idx="9">
                  <c:v>0.34</c:v>
                </c:pt>
                <c:pt idx="10">
                  <c:v>0.36</c:v>
                </c:pt>
                <c:pt idx="11">
                  <c:v>0.39</c:v>
                </c:pt>
                <c:pt idx="12">
                  <c:v>0.42</c:v>
                </c:pt>
                <c:pt idx="13">
                  <c:v>0.45</c:v>
                </c:pt>
                <c:pt idx="14">
                  <c:v>0.47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  <c:pt idx="18">
                  <c:v>0.5</c:v>
                </c:pt>
                <c:pt idx="19">
                  <c:v>0.5</c:v>
                </c:pt>
                <c:pt idx="20">
                  <c:v>0.5</c:v>
                </c:pt>
                <c:pt idx="21">
                  <c:v>0.5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0.5</c:v>
                </c:pt>
                <c:pt idx="30">
                  <c:v>0.5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0-1CFE-42F1-A479-ED338F85FF6D}"/>
            </c:ext>
          </c:extLst>
        </c:ser>
        <c:ser>
          <c:idx val="4"/>
          <c:order val="3"/>
          <c:tx>
            <c:strRef>
              <c:f>'Scenario Summaries'!$E$25</c:f>
              <c:strCache>
                <c:ptCount val="1"/>
                <c:pt idx="0">
                  <c:v>MDS4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Summaries'!$E$26:$E$56</c:f>
              <c:numCache>
                <c:formatCode>_(* #,##0.00_);_(* \(#,##0.00\);_(* "-"??_);_(@_)</c:formatCode>
                <c:ptCount val="31"/>
                <c:pt idx="0">
                  <c:v>0.09</c:v>
                </c:pt>
                <c:pt idx="1">
                  <c:v>0.09</c:v>
                </c:pt>
                <c:pt idx="2">
                  <c:v>0.09</c:v>
                </c:pt>
                <c:pt idx="3">
                  <c:v>0.09</c:v>
                </c:pt>
                <c:pt idx="4">
                  <c:v>0.09</c:v>
                </c:pt>
                <c:pt idx="5">
                  <c:v>0.09</c:v>
                </c:pt>
                <c:pt idx="6">
                  <c:v>0.13</c:v>
                </c:pt>
                <c:pt idx="7">
                  <c:v>0.17</c:v>
                </c:pt>
                <c:pt idx="8">
                  <c:v>0.21</c:v>
                </c:pt>
                <c:pt idx="9">
                  <c:v>0.25</c:v>
                </c:pt>
                <c:pt idx="10">
                  <c:v>0.3</c:v>
                </c:pt>
                <c:pt idx="11">
                  <c:v>0.34</c:v>
                </c:pt>
                <c:pt idx="12">
                  <c:v>0.38</c:v>
                </c:pt>
                <c:pt idx="13">
                  <c:v>0.42</c:v>
                </c:pt>
                <c:pt idx="14">
                  <c:v>0.46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  <c:pt idx="18">
                  <c:v>0.5</c:v>
                </c:pt>
                <c:pt idx="19">
                  <c:v>0.5</c:v>
                </c:pt>
                <c:pt idx="20">
                  <c:v>0.5</c:v>
                </c:pt>
                <c:pt idx="21">
                  <c:v>0.5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0.5</c:v>
                </c:pt>
                <c:pt idx="30">
                  <c:v>0.5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1-1CFE-42F1-A479-ED338F85FF6D}"/>
            </c:ext>
          </c:extLst>
        </c:ser>
        <c:ser>
          <c:idx val="6"/>
          <c:order val="5"/>
          <c:tx>
            <c:strRef>
              <c:f>'Scenario Summaries'!$G$25</c:f>
              <c:strCache>
                <c:ptCount val="1"/>
                <c:pt idx="0">
                  <c:v>MDS6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Summaries'!$G$26:$G$56</c:f>
              <c:numCache>
                <c:formatCode>_(* #,##0.00_);_(* \(#,##0.00\);_(* "-"??_);_(@_)</c:formatCode>
                <c:ptCount val="31"/>
                <c:pt idx="0">
                  <c:v>0.09</c:v>
                </c:pt>
                <c:pt idx="1">
                  <c:v>0.03</c:v>
                </c:pt>
                <c:pt idx="2">
                  <c:v>0.06</c:v>
                </c:pt>
                <c:pt idx="3">
                  <c:v>0.09</c:v>
                </c:pt>
                <c:pt idx="4">
                  <c:v>0.13</c:v>
                </c:pt>
                <c:pt idx="5">
                  <c:v>0.16</c:v>
                </c:pt>
                <c:pt idx="6">
                  <c:v>0.2</c:v>
                </c:pt>
                <c:pt idx="7">
                  <c:v>0.23</c:v>
                </c:pt>
                <c:pt idx="8">
                  <c:v>0.26</c:v>
                </c:pt>
                <c:pt idx="9">
                  <c:v>0.3</c:v>
                </c:pt>
                <c:pt idx="10">
                  <c:v>0.33</c:v>
                </c:pt>
                <c:pt idx="11">
                  <c:v>0.36</c:v>
                </c:pt>
                <c:pt idx="12">
                  <c:v>0.4</c:v>
                </c:pt>
                <c:pt idx="13">
                  <c:v>0.43</c:v>
                </c:pt>
                <c:pt idx="14">
                  <c:v>0.47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  <c:pt idx="18">
                  <c:v>0.5</c:v>
                </c:pt>
                <c:pt idx="19">
                  <c:v>0.5</c:v>
                </c:pt>
                <c:pt idx="20">
                  <c:v>0.5</c:v>
                </c:pt>
                <c:pt idx="21">
                  <c:v>0.5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0.5</c:v>
                </c:pt>
                <c:pt idx="30">
                  <c:v>0.5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2-1CFE-42F1-A479-ED338F85FF6D}"/>
            </c:ext>
          </c:extLst>
        </c:ser>
        <c:ser>
          <c:idx val="8"/>
          <c:order val="7"/>
          <c:tx>
            <c:strRef>
              <c:f>'Scenario Summaries'!$I$25</c:f>
              <c:strCache>
                <c:ptCount val="1"/>
                <c:pt idx="0">
                  <c:v>MDS8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Summaries'!$I$26:$I$56</c:f>
              <c:numCache>
                <c:formatCode>_(* #,##0.00_);_(* \(#,##0.00\);_(* "-"??_);_(@_)</c:formatCode>
                <c:ptCount val="31"/>
                <c:pt idx="0">
                  <c:v>0.09</c:v>
                </c:pt>
                <c:pt idx="1">
                  <c:v>0.09</c:v>
                </c:pt>
                <c:pt idx="2">
                  <c:v>0.09</c:v>
                </c:pt>
                <c:pt idx="3">
                  <c:v>0.09</c:v>
                </c:pt>
                <c:pt idx="4">
                  <c:v>0.09</c:v>
                </c:pt>
                <c:pt idx="5">
                  <c:v>0.09</c:v>
                </c:pt>
                <c:pt idx="6">
                  <c:v>0.03</c:v>
                </c:pt>
                <c:pt idx="7">
                  <c:v>0.08</c:v>
                </c:pt>
                <c:pt idx="8">
                  <c:v>0.13</c:v>
                </c:pt>
                <c:pt idx="9">
                  <c:v>0.18</c:v>
                </c:pt>
                <c:pt idx="10">
                  <c:v>0.24</c:v>
                </c:pt>
                <c:pt idx="11">
                  <c:v>0.28999999999999998</c:v>
                </c:pt>
                <c:pt idx="12">
                  <c:v>0.34</c:v>
                </c:pt>
                <c:pt idx="13">
                  <c:v>0.39</c:v>
                </c:pt>
                <c:pt idx="14">
                  <c:v>0.45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  <c:pt idx="18">
                  <c:v>0.5</c:v>
                </c:pt>
                <c:pt idx="19">
                  <c:v>0.5</c:v>
                </c:pt>
                <c:pt idx="20">
                  <c:v>0.5</c:v>
                </c:pt>
                <c:pt idx="21">
                  <c:v>0.5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0.5</c:v>
                </c:pt>
                <c:pt idx="30">
                  <c:v>0.5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3-1CFE-42F1-A479-ED338F85FF6D}"/>
            </c:ext>
          </c:extLst>
        </c:ser>
        <c:ser>
          <c:idx val="10"/>
          <c:order val="9"/>
          <c:tx>
            <c:strRef>
              <c:f>'Scenario Summaries'!$K$25</c:f>
              <c:strCache>
                <c:ptCount val="1"/>
                <c:pt idx="0">
                  <c:v>MDS10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rgbClr val="9973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Summaries'!$K$26:$K$56</c:f>
              <c:numCache>
                <c:formatCode>_(* #,##0.00_);_(* \(#,##0.00\);_(* "-"??_);_(@_)</c:formatCode>
                <c:ptCount val="31"/>
                <c:pt idx="0">
                  <c:v>0.09</c:v>
                </c:pt>
                <c:pt idx="1">
                  <c:v>0.09</c:v>
                </c:pt>
                <c:pt idx="2">
                  <c:v>0.03</c:v>
                </c:pt>
                <c:pt idx="3">
                  <c:v>0.03</c:v>
                </c:pt>
                <c:pt idx="4">
                  <c:v>0.03</c:v>
                </c:pt>
                <c:pt idx="5">
                  <c:v>0.03</c:v>
                </c:pt>
                <c:pt idx="6">
                  <c:v>0.03</c:v>
                </c:pt>
                <c:pt idx="7">
                  <c:v>0.05</c:v>
                </c:pt>
                <c:pt idx="8">
                  <c:v>0.15</c:v>
                </c:pt>
                <c:pt idx="9">
                  <c:v>0.26</c:v>
                </c:pt>
                <c:pt idx="10">
                  <c:v>0.36</c:v>
                </c:pt>
                <c:pt idx="11">
                  <c:v>0.47</c:v>
                </c:pt>
                <c:pt idx="12">
                  <c:v>0.57999999999999996</c:v>
                </c:pt>
                <c:pt idx="13">
                  <c:v>0.68</c:v>
                </c:pt>
                <c:pt idx="14">
                  <c:v>0.79</c:v>
                </c:pt>
                <c:pt idx="15">
                  <c:v>0.89</c:v>
                </c:pt>
                <c:pt idx="16">
                  <c:v>1</c:v>
                </c:pt>
                <c:pt idx="17">
                  <c:v>1.1100000000000001</c:v>
                </c:pt>
                <c:pt idx="18">
                  <c:v>1.21</c:v>
                </c:pt>
                <c:pt idx="19">
                  <c:v>1.32</c:v>
                </c:pt>
                <c:pt idx="20">
                  <c:v>1.42</c:v>
                </c:pt>
                <c:pt idx="21">
                  <c:v>1.53</c:v>
                </c:pt>
                <c:pt idx="22">
                  <c:v>1.64</c:v>
                </c:pt>
                <c:pt idx="23">
                  <c:v>1.74</c:v>
                </c:pt>
                <c:pt idx="24">
                  <c:v>1.85</c:v>
                </c:pt>
                <c:pt idx="25">
                  <c:v>1.95</c:v>
                </c:pt>
                <c:pt idx="26">
                  <c:v>2.06</c:v>
                </c:pt>
                <c:pt idx="27">
                  <c:v>2.17</c:v>
                </c:pt>
                <c:pt idx="28">
                  <c:v>2.27</c:v>
                </c:pt>
                <c:pt idx="29">
                  <c:v>2.38</c:v>
                </c:pt>
                <c:pt idx="30">
                  <c:v>2.48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4-1CFE-42F1-A479-ED338F85FF6D}"/>
            </c:ext>
          </c:extLst>
        </c:ser>
        <c:ser>
          <c:idx val="12"/>
          <c:order val="11"/>
          <c:tx>
            <c:strRef>
              <c:f>'Scenario Summaries'!$M$25</c:f>
              <c:strCache>
                <c:ptCount val="1"/>
                <c:pt idx="0">
                  <c:v>MDS12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rgbClr val="7030A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Summaries'!$M$26:$M$56</c:f>
              <c:numCache>
                <c:formatCode>_(* #,##0.00_);_(* \(#,##0.00\);_(* "-"??_);_(@_)</c:formatCode>
                <c:ptCount val="31"/>
                <c:pt idx="0">
                  <c:v>0.09</c:v>
                </c:pt>
                <c:pt idx="1">
                  <c:v>0.09</c:v>
                </c:pt>
                <c:pt idx="2">
                  <c:v>0.03</c:v>
                </c:pt>
                <c:pt idx="3">
                  <c:v>0.03</c:v>
                </c:pt>
                <c:pt idx="4">
                  <c:v>0.03</c:v>
                </c:pt>
                <c:pt idx="5">
                  <c:v>0.03</c:v>
                </c:pt>
                <c:pt idx="6">
                  <c:v>0.03</c:v>
                </c:pt>
                <c:pt idx="7">
                  <c:v>0.05</c:v>
                </c:pt>
                <c:pt idx="8">
                  <c:v>0.15</c:v>
                </c:pt>
                <c:pt idx="9">
                  <c:v>0.26</c:v>
                </c:pt>
                <c:pt idx="10">
                  <c:v>0.36</c:v>
                </c:pt>
                <c:pt idx="11">
                  <c:v>0.47</c:v>
                </c:pt>
                <c:pt idx="12">
                  <c:v>0.57999999999999996</c:v>
                </c:pt>
                <c:pt idx="13">
                  <c:v>0.68</c:v>
                </c:pt>
                <c:pt idx="14">
                  <c:v>0.79</c:v>
                </c:pt>
                <c:pt idx="15">
                  <c:v>0.89</c:v>
                </c:pt>
                <c:pt idx="16">
                  <c:v>1</c:v>
                </c:pt>
                <c:pt idx="17">
                  <c:v>1.1100000000000001</c:v>
                </c:pt>
                <c:pt idx="18">
                  <c:v>1.21</c:v>
                </c:pt>
                <c:pt idx="19">
                  <c:v>1.32</c:v>
                </c:pt>
                <c:pt idx="20">
                  <c:v>1.42</c:v>
                </c:pt>
                <c:pt idx="21">
                  <c:v>1.53</c:v>
                </c:pt>
                <c:pt idx="22">
                  <c:v>1.64</c:v>
                </c:pt>
                <c:pt idx="23">
                  <c:v>1.74</c:v>
                </c:pt>
                <c:pt idx="24">
                  <c:v>1.85</c:v>
                </c:pt>
                <c:pt idx="25">
                  <c:v>1.95</c:v>
                </c:pt>
                <c:pt idx="26">
                  <c:v>2.06</c:v>
                </c:pt>
                <c:pt idx="27">
                  <c:v>2.17</c:v>
                </c:pt>
                <c:pt idx="28">
                  <c:v>2.27</c:v>
                </c:pt>
                <c:pt idx="29">
                  <c:v>2.38</c:v>
                </c:pt>
                <c:pt idx="30">
                  <c:v>2.48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5-1CFE-42F1-A479-ED338F85FF6D}"/>
            </c:ext>
          </c:extLst>
        </c:ser>
        <c:ser>
          <c:idx val="20"/>
          <c:order val="17"/>
          <c:tx>
            <c:strRef>
              <c:f>'Scenario Summaries'!$S$25</c:f>
              <c:strCache>
                <c:ptCount val="1"/>
                <c:pt idx="0">
                  <c:v>NY5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rgbClr val="848484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Summaries'!$S$26:$S$56</c:f>
              <c:numCache>
                <c:formatCode>_(* #,##0.00_);_(* \(#,##0.00\);_(* "-"??_);_(@_)</c:formatCode>
                <c:ptCount val="31"/>
                <c:pt idx="0">
                  <c:v>0.09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6-1CFE-42F1-A479-ED338F85FF6D}"/>
            </c:ext>
          </c:extLst>
        </c:ser>
        <c:ser>
          <c:idx val="21"/>
          <c:order val="18"/>
          <c:tx>
            <c:strRef>
              <c:f>'Scenario Summaries'!$T$25</c:f>
              <c:strCache>
                <c:ptCount val="1"/>
                <c:pt idx="0">
                  <c:v>NY6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rgbClr val="CC9A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Summaries'!$T$26:$T$56</c:f>
              <c:numCache>
                <c:formatCode>_(* #,##0.00_);_(* \(#,##0.00\);_(* "-"??_);_(@_)</c:formatCode>
                <c:ptCount val="31"/>
                <c:pt idx="0">
                  <c:v>0.09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0.09</c:v>
                </c:pt>
                <c:pt idx="11">
                  <c:v>0.09</c:v>
                </c:pt>
                <c:pt idx="12">
                  <c:v>0.09</c:v>
                </c:pt>
                <c:pt idx="13">
                  <c:v>0.09</c:v>
                </c:pt>
                <c:pt idx="14">
                  <c:v>0.09</c:v>
                </c:pt>
                <c:pt idx="15">
                  <c:v>0.09</c:v>
                </c:pt>
                <c:pt idx="16">
                  <c:v>0.09</c:v>
                </c:pt>
                <c:pt idx="17">
                  <c:v>0.09</c:v>
                </c:pt>
                <c:pt idx="18">
                  <c:v>0.09</c:v>
                </c:pt>
                <c:pt idx="19">
                  <c:v>0.09</c:v>
                </c:pt>
                <c:pt idx="20">
                  <c:v>0.09</c:v>
                </c:pt>
                <c:pt idx="21">
                  <c:v>0.09</c:v>
                </c:pt>
                <c:pt idx="22">
                  <c:v>0.09</c:v>
                </c:pt>
                <c:pt idx="23">
                  <c:v>0.09</c:v>
                </c:pt>
                <c:pt idx="24">
                  <c:v>0.09</c:v>
                </c:pt>
                <c:pt idx="25">
                  <c:v>0.09</c:v>
                </c:pt>
                <c:pt idx="26">
                  <c:v>0.09</c:v>
                </c:pt>
                <c:pt idx="27">
                  <c:v>0.09</c:v>
                </c:pt>
                <c:pt idx="28">
                  <c:v>0.09</c:v>
                </c:pt>
                <c:pt idx="29">
                  <c:v>0.09</c:v>
                </c:pt>
                <c:pt idx="30">
                  <c:v>0.09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7-1CFE-42F1-A479-ED338F85FF6D}"/>
            </c:ext>
          </c:extLst>
        </c:ser>
        <c:ser>
          <c:idx val="22"/>
          <c:order val="19"/>
          <c:tx>
            <c:strRef>
              <c:f>'Scenario Summaries'!$U$25</c:f>
              <c:strCache>
                <c:ptCount val="1"/>
                <c:pt idx="0">
                  <c:v>NY7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rgbClr val="335AA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Summaries'!$U$26:$U$56</c:f>
              <c:numCache>
                <c:formatCode>_(* #,##0.00_);_(* \(#,##0.00\);_(* "-"??_);_(@_)</c:formatCode>
                <c:ptCount val="31"/>
                <c:pt idx="0">
                  <c:v>0.09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8-1CFE-42F1-A479-ED338F85F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1943616"/>
        <c:axId val="691944008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'Scenario Summaries'!$B$25</c15:sqref>
                        </c15:formulaRef>
                      </c:ext>
                    </c:extLst>
                    <c:strCache>
                      <c:ptCount val="1"/>
                      <c:pt idx="0">
                        <c:v>MDS1</c:v>
                      </c:pt>
                    </c:strCache>
                  </c:strRef>
                </c:tx>
                <c:spPr>
                  <a:ln w="19050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'Scenario Summaries'!$B$26:$B$56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0.09</c:v>
                      </c:pt>
                      <c:pt idx="1">
                        <c:v>0.5</c:v>
                      </c:pt>
                      <c:pt idx="2">
                        <c:v>0.91</c:v>
                      </c:pt>
                      <c:pt idx="3">
                        <c:v>1.32</c:v>
                      </c:pt>
                      <c:pt idx="4">
                        <c:v>1.73</c:v>
                      </c:pt>
                      <c:pt idx="5">
                        <c:v>2.14</c:v>
                      </c:pt>
                      <c:pt idx="6">
                        <c:v>2.5499999999999998</c:v>
                      </c:pt>
                      <c:pt idx="7">
                        <c:v>2.96</c:v>
                      </c:pt>
                      <c:pt idx="8">
                        <c:v>3.38</c:v>
                      </c:pt>
                      <c:pt idx="9">
                        <c:v>3.79</c:v>
                      </c:pt>
                      <c:pt idx="10">
                        <c:v>4.2</c:v>
                      </c:pt>
                      <c:pt idx="11">
                        <c:v>4.6100000000000003</c:v>
                      </c:pt>
                      <c:pt idx="12">
                        <c:v>5.0199999999999996</c:v>
                      </c:pt>
                      <c:pt idx="13">
                        <c:v>5.43</c:v>
                      </c:pt>
                      <c:pt idx="14">
                        <c:v>5.84</c:v>
                      </c:pt>
                      <c:pt idx="15">
                        <c:v>6.25</c:v>
                      </c:pt>
                      <c:pt idx="16">
                        <c:v>6.25</c:v>
                      </c:pt>
                      <c:pt idx="17">
                        <c:v>6.25</c:v>
                      </c:pt>
                      <c:pt idx="18">
                        <c:v>6.25</c:v>
                      </c:pt>
                      <c:pt idx="19">
                        <c:v>6.25</c:v>
                      </c:pt>
                      <c:pt idx="20">
                        <c:v>6.25</c:v>
                      </c:pt>
                      <c:pt idx="21">
                        <c:v>6.25</c:v>
                      </c:pt>
                      <c:pt idx="22">
                        <c:v>6.25</c:v>
                      </c:pt>
                      <c:pt idx="23">
                        <c:v>6.25</c:v>
                      </c:pt>
                      <c:pt idx="24">
                        <c:v>6.25</c:v>
                      </c:pt>
                      <c:pt idx="25">
                        <c:v>6.25</c:v>
                      </c:pt>
                      <c:pt idx="26">
                        <c:v>6.25</c:v>
                      </c:pt>
                      <c:pt idx="27">
                        <c:v>6.25</c:v>
                      </c:pt>
                      <c:pt idx="28">
                        <c:v>6.25</c:v>
                      </c:pt>
                      <c:pt idx="29">
                        <c:v>6.25</c:v>
                      </c:pt>
                      <c:pt idx="30">
                        <c:v>6.25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9-1CFE-42F1-A479-ED338F85FF6D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Summaries'!$D$25</c15:sqref>
                        </c15:formulaRef>
                      </c:ext>
                    </c:extLst>
                    <c:strCache>
                      <c:ptCount val="1"/>
                      <c:pt idx="0">
                        <c:v>MDS3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Summaries'!$D$26:$D$56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0.09</c:v>
                      </c:pt>
                      <c:pt idx="1">
                        <c:v>0.09</c:v>
                      </c:pt>
                      <c:pt idx="2">
                        <c:v>0.09</c:v>
                      </c:pt>
                      <c:pt idx="3">
                        <c:v>0.09</c:v>
                      </c:pt>
                      <c:pt idx="4">
                        <c:v>0.09</c:v>
                      </c:pt>
                      <c:pt idx="5">
                        <c:v>0.09</c:v>
                      </c:pt>
                      <c:pt idx="6">
                        <c:v>0.71</c:v>
                      </c:pt>
                      <c:pt idx="7">
                        <c:v>1.32</c:v>
                      </c:pt>
                      <c:pt idx="8">
                        <c:v>1.94</c:v>
                      </c:pt>
                      <c:pt idx="9">
                        <c:v>2.5499999999999998</c:v>
                      </c:pt>
                      <c:pt idx="10">
                        <c:v>3.17</c:v>
                      </c:pt>
                      <c:pt idx="11">
                        <c:v>3.79</c:v>
                      </c:pt>
                      <c:pt idx="12">
                        <c:v>4.4000000000000004</c:v>
                      </c:pt>
                      <c:pt idx="13">
                        <c:v>5.0199999999999996</c:v>
                      </c:pt>
                      <c:pt idx="14">
                        <c:v>5.63</c:v>
                      </c:pt>
                      <c:pt idx="15">
                        <c:v>6.25</c:v>
                      </c:pt>
                      <c:pt idx="16">
                        <c:v>6.25</c:v>
                      </c:pt>
                      <c:pt idx="17">
                        <c:v>6.25</c:v>
                      </c:pt>
                      <c:pt idx="18">
                        <c:v>6.25</c:v>
                      </c:pt>
                      <c:pt idx="19">
                        <c:v>6.25</c:v>
                      </c:pt>
                      <c:pt idx="20">
                        <c:v>6.25</c:v>
                      </c:pt>
                      <c:pt idx="21">
                        <c:v>6.25</c:v>
                      </c:pt>
                      <c:pt idx="22">
                        <c:v>6.25</c:v>
                      </c:pt>
                      <c:pt idx="23">
                        <c:v>6.25</c:v>
                      </c:pt>
                      <c:pt idx="24">
                        <c:v>6.25</c:v>
                      </c:pt>
                      <c:pt idx="25">
                        <c:v>6.25</c:v>
                      </c:pt>
                      <c:pt idx="26">
                        <c:v>6.25</c:v>
                      </c:pt>
                      <c:pt idx="27">
                        <c:v>6.25</c:v>
                      </c:pt>
                      <c:pt idx="28">
                        <c:v>6.25</c:v>
                      </c:pt>
                      <c:pt idx="29">
                        <c:v>6.25</c:v>
                      </c:pt>
                      <c:pt idx="30">
                        <c:v>6.25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1CFE-42F1-A479-ED338F85FF6D}"/>
                  </c:ext>
                </c:extLst>
              </c15:ser>
            </c15:filteredLineSeries>
            <c15:filteredLin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Summaries'!$F$25</c15:sqref>
                        </c15:formulaRef>
                      </c:ext>
                    </c:extLst>
                    <c:strCache>
                      <c:ptCount val="1"/>
                      <c:pt idx="0">
                        <c:v>MDS5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Summaries'!$F$26:$F$56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0.09</c:v>
                      </c:pt>
                      <c:pt idx="1">
                        <c:v>2.84</c:v>
                      </c:pt>
                      <c:pt idx="2">
                        <c:v>3.08</c:v>
                      </c:pt>
                      <c:pt idx="3">
                        <c:v>3.33</c:v>
                      </c:pt>
                      <c:pt idx="4">
                        <c:v>3.57</c:v>
                      </c:pt>
                      <c:pt idx="5">
                        <c:v>3.81</c:v>
                      </c:pt>
                      <c:pt idx="6">
                        <c:v>4.0599999999999996</c:v>
                      </c:pt>
                      <c:pt idx="7">
                        <c:v>4.3</c:v>
                      </c:pt>
                      <c:pt idx="8">
                        <c:v>4.55</c:v>
                      </c:pt>
                      <c:pt idx="9">
                        <c:v>4.79</c:v>
                      </c:pt>
                      <c:pt idx="10">
                        <c:v>5.03</c:v>
                      </c:pt>
                      <c:pt idx="11">
                        <c:v>5.28</c:v>
                      </c:pt>
                      <c:pt idx="12">
                        <c:v>5.52</c:v>
                      </c:pt>
                      <c:pt idx="13">
                        <c:v>5.76</c:v>
                      </c:pt>
                      <c:pt idx="14">
                        <c:v>6.01</c:v>
                      </c:pt>
                      <c:pt idx="15">
                        <c:v>6.25</c:v>
                      </c:pt>
                      <c:pt idx="16">
                        <c:v>6.25</c:v>
                      </c:pt>
                      <c:pt idx="17">
                        <c:v>6.25</c:v>
                      </c:pt>
                      <c:pt idx="18">
                        <c:v>6.25</c:v>
                      </c:pt>
                      <c:pt idx="19">
                        <c:v>6.25</c:v>
                      </c:pt>
                      <c:pt idx="20">
                        <c:v>6.25</c:v>
                      </c:pt>
                      <c:pt idx="21">
                        <c:v>6.25</c:v>
                      </c:pt>
                      <c:pt idx="22">
                        <c:v>6.25</c:v>
                      </c:pt>
                      <c:pt idx="23">
                        <c:v>6.25</c:v>
                      </c:pt>
                      <c:pt idx="24">
                        <c:v>6.25</c:v>
                      </c:pt>
                      <c:pt idx="25">
                        <c:v>6.25</c:v>
                      </c:pt>
                      <c:pt idx="26">
                        <c:v>6.25</c:v>
                      </c:pt>
                      <c:pt idx="27">
                        <c:v>6.25</c:v>
                      </c:pt>
                      <c:pt idx="28">
                        <c:v>6.25</c:v>
                      </c:pt>
                      <c:pt idx="29">
                        <c:v>6.25</c:v>
                      </c:pt>
                      <c:pt idx="30">
                        <c:v>6.25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1CFE-42F1-A479-ED338F85FF6D}"/>
                  </c:ext>
                </c:extLst>
              </c15:ser>
            </c15:filteredLineSeries>
            <c15:filteredLin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Summaries'!$H$25</c15:sqref>
                        </c15:formulaRef>
                      </c:ext>
                    </c:extLst>
                    <c:strCache>
                      <c:ptCount val="1"/>
                      <c:pt idx="0">
                        <c:v>MDS7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Summaries'!$H$26:$H$56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0.09</c:v>
                      </c:pt>
                      <c:pt idx="1">
                        <c:v>0.09</c:v>
                      </c:pt>
                      <c:pt idx="2">
                        <c:v>0.09</c:v>
                      </c:pt>
                      <c:pt idx="3">
                        <c:v>0.09</c:v>
                      </c:pt>
                      <c:pt idx="4">
                        <c:v>0.09</c:v>
                      </c:pt>
                      <c:pt idx="5">
                        <c:v>0.09</c:v>
                      </c:pt>
                      <c:pt idx="6">
                        <c:v>2.84</c:v>
                      </c:pt>
                      <c:pt idx="7">
                        <c:v>3.22</c:v>
                      </c:pt>
                      <c:pt idx="8">
                        <c:v>3.6</c:v>
                      </c:pt>
                      <c:pt idx="9">
                        <c:v>3.98</c:v>
                      </c:pt>
                      <c:pt idx="10">
                        <c:v>4.3600000000000003</c:v>
                      </c:pt>
                      <c:pt idx="11">
                        <c:v>4.7300000000000004</c:v>
                      </c:pt>
                      <c:pt idx="12">
                        <c:v>5.1100000000000003</c:v>
                      </c:pt>
                      <c:pt idx="13">
                        <c:v>5.49</c:v>
                      </c:pt>
                      <c:pt idx="14">
                        <c:v>5.87</c:v>
                      </c:pt>
                      <c:pt idx="15">
                        <c:v>6.25</c:v>
                      </c:pt>
                      <c:pt idx="16">
                        <c:v>6.25</c:v>
                      </c:pt>
                      <c:pt idx="17">
                        <c:v>6.25</c:v>
                      </c:pt>
                      <c:pt idx="18">
                        <c:v>6.25</c:v>
                      </c:pt>
                      <c:pt idx="19">
                        <c:v>6.25</c:v>
                      </c:pt>
                      <c:pt idx="20">
                        <c:v>6.25</c:v>
                      </c:pt>
                      <c:pt idx="21">
                        <c:v>6.25</c:v>
                      </c:pt>
                      <c:pt idx="22">
                        <c:v>6.25</c:v>
                      </c:pt>
                      <c:pt idx="23">
                        <c:v>6.25</c:v>
                      </c:pt>
                      <c:pt idx="24">
                        <c:v>6.25</c:v>
                      </c:pt>
                      <c:pt idx="25">
                        <c:v>6.25</c:v>
                      </c:pt>
                      <c:pt idx="26">
                        <c:v>6.25</c:v>
                      </c:pt>
                      <c:pt idx="27">
                        <c:v>6.25</c:v>
                      </c:pt>
                      <c:pt idx="28">
                        <c:v>6.25</c:v>
                      </c:pt>
                      <c:pt idx="29">
                        <c:v>6.25</c:v>
                      </c:pt>
                      <c:pt idx="30">
                        <c:v>6.25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1CFE-42F1-A479-ED338F85FF6D}"/>
                  </c:ext>
                </c:extLst>
              </c15:ser>
            </c15:filteredLineSeries>
            <c15:filteredLine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Summaries'!$J$25</c15:sqref>
                        </c15:formulaRef>
                      </c:ext>
                    </c:extLst>
                    <c:strCache>
                      <c:ptCount val="1"/>
                      <c:pt idx="0">
                        <c:v>MDS9</c:v>
                      </c:pt>
                    </c:strCache>
                  </c:strRef>
                </c:tx>
                <c:spPr>
                  <a:ln w="19050" cap="rnd">
                    <a:solidFill>
                      <a:srgbClr val="99730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Summaries'!$J$26:$J$56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0.09</c:v>
                      </c:pt>
                      <c:pt idx="1">
                        <c:v>0.09</c:v>
                      </c:pt>
                      <c:pt idx="2">
                        <c:v>1.59</c:v>
                      </c:pt>
                      <c:pt idx="3">
                        <c:v>2.09</c:v>
                      </c:pt>
                      <c:pt idx="4">
                        <c:v>2.27</c:v>
                      </c:pt>
                      <c:pt idx="5">
                        <c:v>2.4500000000000002</c:v>
                      </c:pt>
                      <c:pt idx="6">
                        <c:v>2.63</c:v>
                      </c:pt>
                      <c:pt idx="7">
                        <c:v>2.8</c:v>
                      </c:pt>
                      <c:pt idx="8">
                        <c:v>2.98</c:v>
                      </c:pt>
                      <c:pt idx="9">
                        <c:v>3.16</c:v>
                      </c:pt>
                      <c:pt idx="10">
                        <c:v>3.34</c:v>
                      </c:pt>
                      <c:pt idx="11">
                        <c:v>3.52</c:v>
                      </c:pt>
                      <c:pt idx="12">
                        <c:v>3.7</c:v>
                      </c:pt>
                      <c:pt idx="13">
                        <c:v>3.88</c:v>
                      </c:pt>
                      <c:pt idx="14">
                        <c:v>4.05</c:v>
                      </c:pt>
                      <c:pt idx="15">
                        <c:v>4.2300000000000004</c:v>
                      </c:pt>
                      <c:pt idx="16">
                        <c:v>4.41</c:v>
                      </c:pt>
                      <c:pt idx="17">
                        <c:v>4.59</c:v>
                      </c:pt>
                      <c:pt idx="18">
                        <c:v>4.7699999999999996</c:v>
                      </c:pt>
                      <c:pt idx="19">
                        <c:v>4.95</c:v>
                      </c:pt>
                      <c:pt idx="20">
                        <c:v>5.13</c:v>
                      </c:pt>
                      <c:pt idx="21">
                        <c:v>5.3</c:v>
                      </c:pt>
                      <c:pt idx="22">
                        <c:v>5.48</c:v>
                      </c:pt>
                      <c:pt idx="23">
                        <c:v>5.66</c:v>
                      </c:pt>
                      <c:pt idx="24">
                        <c:v>5.84</c:v>
                      </c:pt>
                      <c:pt idx="25">
                        <c:v>6.02</c:v>
                      </c:pt>
                      <c:pt idx="26">
                        <c:v>6.2</c:v>
                      </c:pt>
                      <c:pt idx="27">
                        <c:v>6.38</c:v>
                      </c:pt>
                      <c:pt idx="28">
                        <c:v>6.55</c:v>
                      </c:pt>
                      <c:pt idx="29">
                        <c:v>6.73</c:v>
                      </c:pt>
                      <c:pt idx="30">
                        <c:v>6.91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1CFE-42F1-A479-ED338F85FF6D}"/>
                  </c:ext>
                </c:extLst>
              </c15:ser>
            </c15:filteredLineSeries>
            <c15:filteredLin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Summaries'!$L$25</c15:sqref>
                        </c15:formulaRef>
                      </c:ext>
                    </c:extLst>
                    <c:strCache>
                      <c:ptCount val="1"/>
                      <c:pt idx="0">
                        <c:v>MDS11</c:v>
                      </c:pt>
                    </c:strCache>
                  </c:strRef>
                </c:tx>
                <c:spPr>
                  <a:ln w="19050" cap="rnd">
                    <a:solidFill>
                      <a:srgbClr val="7030A0"/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Summaries'!$L$26:$L$56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0.09</c:v>
                      </c:pt>
                      <c:pt idx="1">
                        <c:v>1.34</c:v>
                      </c:pt>
                      <c:pt idx="2">
                        <c:v>2.84</c:v>
                      </c:pt>
                      <c:pt idx="3">
                        <c:v>3.34</c:v>
                      </c:pt>
                      <c:pt idx="4">
                        <c:v>3.52</c:v>
                      </c:pt>
                      <c:pt idx="5">
                        <c:v>3.7</c:v>
                      </c:pt>
                      <c:pt idx="6">
                        <c:v>3.88</c:v>
                      </c:pt>
                      <c:pt idx="7">
                        <c:v>4.05</c:v>
                      </c:pt>
                      <c:pt idx="8">
                        <c:v>4.2300000000000004</c:v>
                      </c:pt>
                      <c:pt idx="9">
                        <c:v>4.41</c:v>
                      </c:pt>
                      <c:pt idx="10">
                        <c:v>4.59</c:v>
                      </c:pt>
                      <c:pt idx="11">
                        <c:v>4.7699999999999996</c:v>
                      </c:pt>
                      <c:pt idx="12">
                        <c:v>4.95</c:v>
                      </c:pt>
                      <c:pt idx="13">
                        <c:v>5.13</c:v>
                      </c:pt>
                      <c:pt idx="14">
                        <c:v>5.3</c:v>
                      </c:pt>
                      <c:pt idx="15">
                        <c:v>5.48</c:v>
                      </c:pt>
                      <c:pt idx="16">
                        <c:v>5.66</c:v>
                      </c:pt>
                      <c:pt idx="17">
                        <c:v>5.84</c:v>
                      </c:pt>
                      <c:pt idx="18">
                        <c:v>6.02</c:v>
                      </c:pt>
                      <c:pt idx="19">
                        <c:v>6.2</c:v>
                      </c:pt>
                      <c:pt idx="20">
                        <c:v>6.38</c:v>
                      </c:pt>
                      <c:pt idx="21">
                        <c:v>6.55</c:v>
                      </c:pt>
                      <c:pt idx="22">
                        <c:v>6.73</c:v>
                      </c:pt>
                      <c:pt idx="23">
                        <c:v>6.91</c:v>
                      </c:pt>
                      <c:pt idx="24">
                        <c:v>7.09</c:v>
                      </c:pt>
                      <c:pt idx="25">
                        <c:v>7.1</c:v>
                      </c:pt>
                      <c:pt idx="26">
                        <c:v>7.12</c:v>
                      </c:pt>
                      <c:pt idx="27">
                        <c:v>7.13</c:v>
                      </c:pt>
                      <c:pt idx="28">
                        <c:v>7.15</c:v>
                      </c:pt>
                      <c:pt idx="29">
                        <c:v>7.16</c:v>
                      </c:pt>
                      <c:pt idx="30">
                        <c:v>7.18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1CFE-42F1-A479-ED338F85FF6D}"/>
                  </c:ext>
                </c:extLst>
              </c15:ser>
            </c15:filteredLineSeries>
            <c15:filteredLin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Summaries'!$N$25</c15:sqref>
                        </c15:formulaRef>
                      </c:ext>
                    </c:extLst>
                    <c:strCache>
                      <c:ptCount val="1"/>
                      <c:pt idx="0">
                        <c:v>MDS13</c:v>
                      </c:pt>
                    </c:strCache>
                  </c:strRef>
                </c:tx>
                <c:spPr>
                  <a:ln w="19050" cap="rnd">
                    <a:solidFill>
                      <a:schemeClr val="tx1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Summaries'!$N$26:$N$56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0.09</c:v>
                      </c:pt>
                      <c:pt idx="1">
                        <c:v>1.272</c:v>
                      </c:pt>
                      <c:pt idx="2">
                        <c:v>2.4539999999999997</c:v>
                      </c:pt>
                      <c:pt idx="3">
                        <c:v>3.6359999999999997</c:v>
                      </c:pt>
                      <c:pt idx="4">
                        <c:v>4.8179999999999996</c:v>
                      </c:pt>
                      <c:pt idx="5">
                        <c:v>6</c:v>
                      </c:pt>
                      <c:pt idx="6">
                        <c:v>5</c:v>
                      </c:pt>
                      <c:pt idx="7">
                        <c:v>4</c:v>
                      </c:pt>
                      <c:pt idx="8">
                        <c:v>3</c:v>
                      </c:pt>
                      <c:pt idx="9">
                        <c:v>2</c:v>
                      </c:pt>
                      <c:pt idx="10">
                        <c:v>1</c:v>
                      </c:pt>
                      <c:pt idx="11">
                        <c:v>1</c:v>
                      </c:pt>
                      <c:pt idx="12">
                        <c:v>1</c:v>
                      </c:pt>
                      <c:pt idx="13">
                        <c:v>1</c:v>
                      </c:pt>
                      <c:pt idx="14">
                        <c:v>1</c:v>
                      </c:pt>
                      <c:pt idx="15">
                        <c:v>1</c:v>
                      </c:pt>
                      <c:pt idx="16">
                        <c:v>1</c:v>
                      </c:pt>
                      <c:pt idx="17">
                        <c:v>1</c:v>
                      </c:pt>
                      <c:pt idx="18">
                        <c:v>1</c:v>
                      </c:pt>
                      <c:pt idx="19">
                        <c:v>1</c:v>
                      </c:pt>
                      <c:pt idx="20">
                        <c:v>1</c:v>
                      </c:pt>
                      <c:pt idx="21">
                        <c:v>2</c:v>
                      </c:pt>
                      <c:pt idx="22">
                        <c:v>3</c:v>
                      </c:pt>
                      <c:pt idx="23">
                        <c:v>4</c:v>
                      </c:pt>
                      <c:pt idx="24">
                        <c:v>5</c:v>
                      </c:pt>
                      <c:pt idx="25">
                        <c:v>6</c:v>
                      </c:pt>
                      <c:pt idx="26">
                        <c:v>5</c:v>
                      </c:pt>
                      <c:pt idx="27">
                        <c:v>4</c:v>
                      </c:pt>
                      <c:pt idx="28">
                        <c:v>3</c:v>
                      </c:pt>
                      <c:pt idx="29">
                        <c:v>2</c:v>
                      </c:pt>
                      <c:pt idx="3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1CFE-42F1-A479-ED338F85FF6D}"/>
                  </c:ext>
                </c:extLst>
              </c15:ser>
            </c15:filteredLineSeries>
            <c15:filteredLine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Summaries'!$O$25</c15:sqref>
                        </c15:formulaRef>
                      </c:ext>
                    </c:extLst>
                    <c:strCache>
                      <c:ptCount val="1"/>
                      <c:pt idx="0">
                        <c:v>MDS14</c:v>
                      </c:pt>
                    </c:strCache>
                  </c:strRef>
                </c:tx>
                <c:spPr>
                  <a:ln w="19050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Summaries'!$O$26:$O$56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0.09</c:v>
                      </c:pt>
                      <c:pt idx="1">
                        <c:v>0.61733333333333329</c:v>
                      </c:pt>
                      <c:pt idx="2">
                        <c:v>1.1446666666666667</c:v>
                      </c:pt>
                      <c:pt idx="3">
                        <c:v>1.6720000000000002</c:v>
                      </c:pt>
                      <c:pt idx="4">
                        <c:v>2.1993333333333336</c:v>
                      </c:pt>
                      <c:pt idx="5">
                        <c:v>2.726666666666667</c:v>
                      </c:pt>
                      <c:pt idx="6">
                        <c:v>3.2540000000000004</c:v>
                      </c:pt>
                      <c:pt idx="7">
                        <c:v>3.7813333333333339</c:v>
                      </c:pt>
                      <c:pt idx="8">
                        <c:v>4.3086666666666673</c:v>
                      </c:pt>
                      <c:pt idx="9">
                        <c:v>4.8360000000000003</c:v>
                      </c:pt>
                      <c:pt idx="10">
                        <c:v>5.3633333333333333</c:v>
                      </c:pt>
                      <c:pt idx="11">
                        <c:v>5.8906666666666663</c:v>
                      </c:pt>
                      <c:pt idx="12">
                        <c:v>6.4179999999999993</c:v>
                      </c:pt>
                      <c:pt idx="13">
                        <c:v>6.9453333333333322</c:v>
                      </c:pt>
                      <c:pt idx="14">
                        <c:v>7.4726666666666652</c:v>
                      </c:pt>
                      <c:pt idx="15">
                        <c:v>7.9999999999999982</c:v>
                      </c:pt>
                      <c:pt idx="16">
                        <c:v>7.5</c:v>
                      </c:pt>
                      <c:pt idx="17">
                        <c:v>7</c:v>
                      </c:pt>
                      <c:pt idx="18">
                        <c:v>6.5</c:v>
                      </c:pt>
                      <c:pt idx="19">
                        <c:v>6</c:v>
                      </c:pt>
                      <c:pt idx="20">
                        <c:v>5.5</c:v>
                      </c:pt>
                      <c:pt idx="21">
                        <c:v>5</c:v>
                      </c:pt>
                      <c:pt idx="22">
                        <c:v>4.5</c:v>
                      </c:pt>
                      <c:pt idx="23">
                        <c:v>4</c:v>
                      </c:pt>
                      <c:pt idx="24">
                        <c:v>3.5</c:v>
                      </c:pt>
                      <c:pt idx="25">
                        <c:v>3</c:v>
                      </c:pt>
                      <c:pt idx="26">
                        <c:v>2.5</c:v>
                      </c:pt>
                      <c:pt idx="27">
                        <c:v>2</c:v>
                      </c:pt>
                      <c:pt idx="28">
                        <c:v>1.5</c:v>
                      </c:pt>
                      <c:pt idx="29">
                        <c:v>1</c:v>
                      </c:pt>
                      <c:pt idx="30">
                        <c:v>0.5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1CFE-42F1-A479-ED338F85FF6D}"/>
                  </c:ext>
                </c:extLst>
              </c15:ser>
            </c15:filteredLineSeries>
            <c15:filteredLineSeries>
              <c15:ser>
                <c:idx val="17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Summaries'!$P$25</c15:sqref>
                        </c15:formulaRef>
                      </c:ext>
                    </c:extLst>
                    <c:strCache>
                      <c:ptCount val="1"/>
                      <c:pt idx="0">
                        <c:v>NY2</c:v>
                      </c:pt>
                    </c:strCache>
                  </c:strRef>
                </c:tx>
                <c:spPr>
                  <a:ln w="19050" cap="rnd">
                    <a:solidFill>
                      <a:schemeClr val="accent6">
                        <a:lumMod val="80000"/>
                        <a:lumOff val="20000"/>
                      </a:schemeClr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Summaries'!$P$26:$P$56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0.09</c:v>
                      </c:pt>
                      <c:pt idx="1">
                        <c:v>0.59</c:v>
                      </c:pt>
                      <c:pt idx="2">
                        <c:v>1.0899999999999999</c:v>
                      </c:pt>
                      <c:pt idx="3">
                        <c:v>1.5899999999999999</c:v>
                      </c:pt>
                      <c:pt idx="4">
                        <c:v>2.09</c:v>
                      </c:pt>
                      <c:pt idx="5">
                        <c:v>2.59</c:v>
                      </c:pt>
                      <c:pt idx="6">
                        <c:v>3.09</c:v>
                      </c:pt>
                      <c:pt idx="7">
                        <c:v>3.59</c:v>
                      </c:pt>
                      <c:pt idx="8">
                        <c:v>4.09</c:v>
                      </c:pt>
                      <c:pt idx="9">
                        <c:v>4.59</c:v>
                      </c:pt>
                      <c:pt idx="10">
                        <c:v>5.09</c:v>
                      </c:pt>
                      <c:pt idx="11">
                        <c:v>5.09</c:v>
                      </c:pt>
                      <c:pt idx="12">
                        <c:v>5.09</c:v>
                      </c:pt>
                      <c:pt idx="13">
                        <c:v>5.09</c:v>
                      </c:pt>
                      <c:pt idx="14">
                        <c:v>5.09</c:v>
                      </c:pt>
                      <c:pt idx="15">
                        <c:v>5.09</c:v>
                      </c:pt>
                      <c:pt idx="16">
                        <c:v>5.09</c:v>
                      </c:pt>
                      <c:pt idx="17">
                        <c:v>5.09</c:v>
                      </c:pt>
                      <c:pt idx="18">
                        <c:v>5.09</c:v>
                      </c:pt>
                      <c:pt idx="19">
                        <c:v>5.09</c:v>
                      </c:pt>
                      <c:pt idx="20">
                        <c:v>5.09</c:v>
                      </c:pt>
                      <c:pt idx="21">
                        <c:v>5.09</c:v>
                      </c:pt>
                      <c:pt idx="22">
                        <c:v>5.09</c:v>
                      </c:pt>
                      <c:pt idx="23">
                        <c:v>5.09</c:v>
                      </c:pt>
                      <c:pt idx="24">
                        <c:v>5.09</c:v>
                      </c:pt>
                      <c:pt idx="25">
                        <c:v>5.09</c:v>
                      </c:pt>
                      <c:pt idx="26">
                        <c:v>5.09</c:v>
                      </c:pt>
                      <c:pt idx="27">
                        <c:v>5.09</c:v>
                      </c:pt>
                      <c:pt idx="28">
                        <c:v>5.09</c:v>
                      </c:pt>
                      <c:pt idx="29">
                        <c:v>5.09</c:v>
                      </c:pt>
                      <c:pt idx="30">
                        <c:v>5.09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1CFE-42F1-A479-ED338F85FF6D}"/>
                  </c:ext>
                </c:extLst>
              </c15:ser>
            </c15:filteredLineSeries>
            <c15:filteredLineSeries>
              <c15:ser>
                <c:idx val="18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Summaries'!$Q$25</c15:sqref>
                        </c15:formulaRef>
                      </c:ext>
                    </c:extLst>
                    <c:strCache>
                      <c:ptCount val="1"/>
                      <c:pt idx="0">
                        <c:v>NY3</c:v>
                      </c:pt>
                    </c:strCache>
                  </c:strRef>
                </c:tx>
                <c:spPr>
                  <a:ln w="19050" cap="rnd">
                    <a:solidFill>
                      <a:srgbClr val="327DC2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Summaries'!$Q$26:$Q$56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0.09</c:v>
                      </c:pt>
                      <c:pt idx="1">
                        <c:v>1.0900000000000001</c:v>
                      </c:pt>
                      <c:pt idx="2">
                        <c:v>2.09</c:v>
                      </c:pt>
                      <c:pt idx="3">
                        <c:v>3.09</c:v>
                      </c:pt>
                      <c:pt idx="4">
                        <c:v>4.09</c:v>
                      </c:pt>
                      <c:pt idx="5">
                        <c:v>5.09</c:v>
                      </c:pt>
                      <c:pt idx="6">
                        <c:v>4.09</c:v>
                      </c:pt>
                      <c:pt idx="7">
                        <c:v>3.09</c:v>
                      </c:pt>
                      <c:pt idx="8">
                        <c:v>2.09</c:v>
                      </c:pt>
                      <c:pt idx="9">
                        <c:v>1.0899999999999999</c:v>
                      </c:pt>
                      <c:pt idx="10">
                        <c:v>8.9999999999999858E-2</c:v>
                      </c:pt>
                      <c:pt idx="11">
                        <c:v>8.9999999999999858E-2</c:v>
                      </c:pt>
                      <c:pt idx="12">
                        <c:v>8.9999999999999858E-2</c:v>
                      </c:pt>
                      <c:pt idx="13">
                        <c:v>8.9999999999999858E-2</c:v>
                      </c:pt>
                      <c:pt idx="14">
                        <c:v>8.9999999999999858E-2</c:v>
                      </c:pt>
                      <c:pt idx="15">
                        <c:v>8.9999999999999858E-2</c:v>
                      </c:pt>
                      <c:pt idx="16">
                        <c:v>8.9999999999999858E-2</c:v>
                      </c:pt>
                      <c:pt idx="17">
                        <c:v>8.9999999999999858E-2</c:v>
                      </c:pt>
                      <c:pt idx="18">
                        <c:v>8.9999999999999858E-2</c:v>
                      </c:pt>
                      <c:pt idx="19">
                        <c:v>8.9999999999999858E-2</c:v>
                      </c:pt>
                      <c:pt idx="20">
                        <c:v>8.9999999999999858E-2</c:v>
                      </c:pt>
                      <c:pt idx="21">
                        <c:v>8.9999999999999858E-2</c:v>
                      </c:pt>
                      <c:pt idx="22">
                        <c:v>8.9999999999999858E-2</c:v>
                      </c:pt>
                      <c:pt idx="23">
                        <c:v>8.9999999999999858E-2</c:v>
                      </c:pt>
                      <c:pt idx="24">
                        <c:v>8.9999999999999858E-2</c:v>
                      </c:pt>
                      <c:pt idx="25">
                        <c:v>8.9999999999999858E-2</c:v>
                      </c:pt>
                      <c:pt idx="26">
                        <c:v>8.9999999999999858E-2</c:v>
                      </c:pt>
                      <c:pt idx="27">
                        <c:v>8.9999999999999858E-2</c:v>
                      </c:pt>
                      <c:pt idx="28">
                        <c:v>8.9999999999999858E-2</c:v>
                      </c:pt>
                      <c:pt idx="29">
                        <c:v>8.9999999999999858E-2</c:v>
                      </c:pt>
                      <c:pt idx="30">
                        <c:v>8.9999999999999858E-2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1CFE-42F1-A479-ED338F85FF6D}"/>
                  </c:ext>
                </c:extLst>
              </c15:ser>
            </c15:filteredLineSeries>
            <c15:filteredLineSeries>
              <c15:ser>
                <c:idx val="19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Summaries'!$R$25</c15:sqref>
                        </c15:formulaRef>
                      </c:ext>
                    </c:extLst>
                    <c:strCache>
                      <c:ptCount val="1"/>
                      <c:pt idx="0">
                        <c:v>NY4</c:v>
                      </c:pt>
                    </c:strCache>
                  </c:strRef>
                </c:tx>
                <c:spPr>
                  <a:ln w="19050" cap="rnd">
                    <a:solidFill>
                      <a:srgbClr val="D26012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Summaries'!$R$26:$R$56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0.09</c:v>
                      </c:pt>
                      <c:pt idx="1">
                        <c:v>3.09</c:v>
                      </c:pt>
                      <c:pt idx="2">
                        <c:v>3.09</c:v>
                      </c:pt>
                      <c:pt idx="3">
                        <c:v>3.09</c:v>
                      </c:pt>
                      <c:pt idx="4">
                        <c:v>3.09</c:v>
                      </c:pt>
                      <c:pt idx="5">
                        <c:v>3.09</c:v>
                      </c:pt>
                      <c:pt idx="6">
                        <c:v>3.09</c:v>
                      </c:pt>
                      <c:pt idx="7">
                        <c:v>3.09</c:v>
                      </c:pt>
                      <c:pt idx="8">
                        <c:v>3.09</c:v>
                      </c:pt>
                      <c:pt idx="9">
                        <c:v>3.09</c:v>
                      </c:pt>
                      <c:pt idx="10">
                        <c:v>3.09</c:v>
                      </c:pt>
                      <c:pt idx="11">
                        <c:v>3.09</c:v>
                      </c:pt>
                      <c:pt idx="12">
                        <c:v>3.09</c:v>
                      </c:pt>
                      <c:pt idx="13">
                        <c:v>3.09</c:v>
                      </c:pt>
                      <c:pt idx="14">
                        <c:v>3.09</c:v>
                      </c:pt>
                      <c:pt idx="15">
                        <c:v>3.09</c:v>
                      </c:pt>
                      <c:pt idx="16">
                        <c:v>3.09</c:v>
                      </c:pt>
                      <c:pt idx="17">
                        <c:v>3.09</c:v>
                      </c:pt>
                      <c:pt idx="18">
                        <c:v>3.09</c:v>
                      </c:pt>
                      <c:pt idx="19">
                        <c:v>3.09</c:v>
                      </c:pt>
                      <c:pt idx="20">
                        <c:v>3.09</c:v>
                      </c:pt>
                      <c:pt idx="21">
                        <c:v>3.09</c:v>
                      </c:pt>
                      <c:pt idx="22">
                        <c:v>3.09</c:v>
                      </c:pt>
                      <c:pt idx="23">
                        <c:v>3.09</c:v>
                      </c:pt>
                      <c:pt idx="24">
                        <c:v>3.09</c:v>
                      </c:pt>
                      <c:pt idx="25">
                        <c:v>3.09</c:v>
                      </c:pt>
                      <c:pt idx="26">
                        <c:v>3.09</c:v>
                      </c:pt>
                      <c:pt idx="27">
                        <c:v>3.09</c:v>
                      </c:pt>
                      <c:pt idx="28">
                        <c:v>3.09</c:v>
                      </c:pt>
                      <c:pt idx="29">
                        <c:v>3.09</c:v>
                      </c:pt>
                      <c:pt idx="30">
                        <c:v>3.09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1CFE-42F1-A479-ED338F85FF6D}"/>
                  </c:ext>
                </c:extLst>
              </c15:ser>
            </c15:filteredLineSeries>
          </c:ext>
        </c:extLst>
      </c:lineChart>
      <c:catAx>
        <c:axId val="6919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944008"/>
        <c:crosses val="autoZero"/>
        <c:auto val="1"/>
        <c:lblAlgn val="ctr"/>
        <c:lblOffset val="100"/>
        <c:noMultiLvlLbl val="0"/>
      </c:catAx>
      <c:valAx>
        <c:axId val="691944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94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/>
              <a:t>Long Rate - High Scenarios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074781277340334"/>
          <c:y val="0.17171296296296298"/>
          <c:w val="0.87399278215223097"/>
          <c:h val="0.5085721055701371"/>
        </c:manualLayout>
      </c:layout>
      <c:lineChart>
        <c:grouping val="standard"/>
        <c:varyColors val="0"/>
        <c:ser>
          <c:idx val="0"/>
          <c:order val="0"/>
          <c:tx>
            <c:strRef>
              <c:f>'Scenario Summaries'!$X$25</c:f>
              <c:strCache>
                <c:ptCount val="1"/>
                <c:pt idx="0">
                  <c:v>MDS1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Summaries'!$X$26:$X$56</c:f>
              <c:numCache>
                <c:formatCode>_(* #,##0.00_);_(* \(#,##0.00\);_(* "-"??_);_(@_)</c:formatCode>
                <c:ptCount val="31"/>
                <c:pt idx="0">
                  <c:v>1.55</c:v>
                </c:pt>
                <c:pt idx="1">
                  <c:v>1.95</c:v>
                </c:pt>
                <c:pt idx="2">
                  <c:v>2.34</c:v>
                </c:pt>
                <c:pt idx="3">
                  <c:v>2.74</c:v>
                </c:pt>
                <c:pt idx="4">
                  <c:v>3.14</c:v>
                </c:pt>
                <c:pt idx="5">
                  <c:v>3.53</c:v>
                </c:pt>
                <c:pt idx="6">
                  <c:v>3.93</c:v>
                </c:pt>
                <c:pt idx="7">
                  <c:v>4.33</c:v>
                </c:pt>
                <c:pt idx="8">
                  <c:v>4.72</c:v>
                </c:pt>
                <c:pt idx="9">
                  <c:v>5.12</c:v>
                </c:pt>
                <c:pt idx="10">
                  <c:v>5.52</c:v>
                </c:pt>
                <c:pt idx="11">
                  <c:v>5.91</c:v>
                </c:pt>
                <c:pt idx="12">
                  <c:v>6.31</c:v>
                </c:pt>
                <c:pt idx="13">
                  <c:v>6.71</c:v>
                </c:pt>
                <c:pt idx="14">
                  <c:v>7.1</c:v>
                </c:pt>
                <c:pt idx="15">
                  <c:v>7.5</c:v>
                </c:pt>
                <c:pt idx="16">
                  <c:v>7.5</c:v>
                </c:pt>
                <c:pt idx="17">
                  <c:v>7.5</c:v>
                </c:pt>
                <c:pt idx="18">
                  <c:v>7.5</c:v>
                </c:pt>
                <c:pt idx="19">
                  <c:v>7.5</c:v>
                </c:pt>
                <c:pt idx="20">
                  <c:v>7.5</c:v>
                </c:pt>
                <c:pt idx="21">
                  <c:v>7.5</c:v>
                </c:pt>
                <c:pt idx="22">
                  <c:v>7.5</c:v>
                </c:pt>
                <c:pt idx="23">
                  <c:v>7.5</c:v>
                </c:pt>
                <c:pt idx="24">
                  <c:v>7.5</c:v>
                </c:pt>
                <c:pt idx="25">
                  <c:v>7.5</c:v>
                </c:pt>
                <c:pt idx="26">
                  <c:v>7.5</c:v>
                </c:pt>
                <c:pt idx="27">
                  <c:v>7.5</c:v>
                </c:pt>
                <c:pt idx="28">
                  <c:v>7.5</c:v>
                </c:pt>
                <c:pt idx="29">
                  <c:v>7.5</c:v>
                </c:pt>
                <c:pt idx="30">
                  <c:v>7.5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0-BF1F-4A04-AD41-AEA58CA67356}"/>
            </c:ext>
          </c:extLst>
        </c:ser>
        <c:ser>
          <c:idx val="2"/>
          <c:order val="2"/>
          <c:tx>
            <c:strRef>
              <c:f>'Scenario Summaries'!$Z$25</c:f>
              <c:strCache>
                <c:ptCount val="1"/>
                <c:pt idx="0">
                  <c:v>MDS3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Summaries'!$Z$26:$Z$56</c:f>
              <c:numCache>
                <c:formatCode>_(* #,##0.00_);_(* \(#,##0.00\);_(* "-"??_);_(@_)</c:formatCode>
                <c:ptCount val="31"/>
                <c:pt idx="0">
                  <c:v>1.55</c:v>
                </c:pt>
                <c:pt idx="1">
                  <c:v>1.55</c:v>
                </c:pt>
                <c:pt idx="2">
                  <c:v>1.55</c:v>
                </c:pt>
                <c:pt idx="3">
                  <c:v>1.55</c:v>
                </c:pt>
                <c:pt idx="4">
                  <c:v>1.55</c:v>
                </c:pt>
                <c:pt idx="5">
                  <c:v>1.55</c:v>
                </c:pt>
                <c:pt idx="6">
                  <c:v>2.15</c:v>
                </c:pt>
                <c:pt idx="7">
                  <c:v>2.74</c:v>
                </c:pt>
                <c:pt idx="8">
                  <c:v>3.34</c:v>
                </c:pt>
                <c:pt idx="9">
                  <c:v>3.93</c:v>
                </c:pt>
                <c:pt idx="10">
                  <c:v>4.53</c:v>
                </c:pt>
                <c:pt idx="11">
                  <c:v>5.12</c:v>
                </c:pt>
                <c:pt idx="12">
                  <c:v>5.72</c:v>
                </c:pt>
                <c:pt idx="13">
                  <c:v>6.31</c:v>
                </c:pt>
                <c:pt idx="14">
                  <c:v>6.91</c:v>
                </c:pt>
                <c:pt idx="15">
                  <c:v>7.5</c:v>
                </c:pt>
                <c:pt idx="16">
                  <c:v>7.5</c:v>
                </c:pt>
                <c:pt idx="17">
                  <c:v>7.5</c:v>
                </c:pt>
                <c:pt idx="18">
                  <c:v>7.5</c:v>
                </c:pt>
                <c:pt idx="19">
                  <c:v>7.5</c:v>
                </c:pt>
                <c:pt idx="20">
                  <c:v>7.5</c:v>
                </c:pt>
                <c:pt idx="21">
                  <c:v>7.5</c:v>
                </c:pt>
                <c:pt idx="22">
                  <c:v>7.5</c:v>
                </c:pt>
                <c:pt idx="23">
                  <c:v>7.5</c:v>
                </c:pt>
                <c:pt idx="24">
                  <c:v>7.5</c:v>
                </c:pt>
                <c:pt idx="25">
                  <c:v>7.5</c:v>
                </c:pt>
                <c:pt idx="26">
                  <c:v>7.5</c:v>
                </c:pt>
                <c:pt idx="27">
                  <c:v>7.5</c:v>
                </c:pt>
                <c:pt idx="28">
                  <c:v>7.5</c:v>
                </c:pt>
                <c:pt idx="29">
                  <c:v>7.5</c:v>
                </c:pt>
                <c:pt idx="30">
                  <c:v>7.5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1-BF1F-4A04-AD41-AEA58CA67356}"/>
            </c:ext>
          </c:extLst>
        </c:ser>
        <c:ser>
          <c:idx val="4"/>
          <c:order val="4"/>
          <c:tx>
            <c:strRef>
              <c:f>'Scenario Summaries'!$AB$25</c:f>
              <c:strCache>
                <c:ptCount val="1"/>
                <c:pt idx="0">
                  <c:v>MDS5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Summaries'!$AB$26:$AB$56</c:f>
              <c:numCache>
                <c:formatCode>_(* #,##0.00_);_(* \(#,##0.00\);_(* "-"??_);_(@_)</c:formatCode>
                <c:ptCount val="31"/>
                <c:pt idx="0">
                  <c:v>1.55</c:v>
                </c:pt>
                <c:pt idx="1">
                  <c:v>2.6</c:v>
                </c:pt>
                <c:pt idx="2">
                  <c:v>2.95</c:v>
                </c:pt>
                <c:pt idx="3">
                  <c:v>3.3</c:v>
                </c:pt>
                <c:pt idx="4">
                  <c:v>3.65</c:v>
                </c:pt>
                <c:pt idx="5">
                  <c:v>4</c:v>
                </c:pt>
                <c:pt idx="6">
                  <c:v>4.3499999999999996</c:v>
                </c:pt>
                <c:pt idx="7">
                  <c:v>4.7</c:v>
                </c:pt>
                <c:pt idx="8">
                  <c:v>5.05</c:v>
                </c:pt>
                <c:pt idx="9">
                  <c:v>5.4</c:v>
                </c:pt>
                <c:pt idx="10">
                  <c:v>5.75</c:v>
                </c:pt>
                <c:pt idx="11">
                  <c:v>6.1</c:v>
                </c:pt>
                <c:pt idx="12">
                  <c:v>6.45</c:v>
                </c:pt>
                <c:pt idx="13">
                  <c:v>6.8</c:v>
                </c:pt>
                <c:pt idx="14">
                  <c:v>7.15</c:v>
                </c:pt>
                <c:pt idx="15">
                  <c:v>7.5</c:v>
                </c:pt>
                <c:pt idx="16">
                  <c:v>7.5</c:v>
                </c:pt>
                <c:pt idx="17">
                  <c:v>7.5</c:v>
                </c:pt>
                <c:pt idx="18">
                  <c:v>7.5</c:v>
                </c:pt>
                <c:pt idx="19">
                  <c:v>7.5</c:v>
                </c:pt>
                <c:pt idx="20">
                  <c:v>7.5</c:v>
                </c:pt>
                <c:pt idx="21">
                  <c:v>7.5</c:v>
                </c:pt>
                <c:pt idx="22">
                  <c:v>7.5</c:v>
                </c:pt>
                <c:pt idx="23">
                  <c:v>7.5</c:v>
                </c:pt>
                <c:pt idx="24">
                  <c:v>7.5</c:v>
                </c:pt>
                <c:pt idx="25">
                  <c:v>7.5</c:v>
                </c:pt>
                <c:pt idx="26">
                  <c:v>7.5</c:v>
                </c:pt>
                <c:pt idx="27">
                  <c:v>7.5</c:v>
                </c:pt>
                <c:pt idx="28">
                  <c:v>7.5</c:v>
                </c:pt>
                <c:pt idx="29">
                  <c:v>7.5</c:v>
                </c:pt>
                <c:pt idx="30">
                  <c:v>7.5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2-BF1F-4A04-AD41-AEA58CA67356}"/>
            </c:ext>
          </c:extLst>
        </c:ser>
        <c:ser>
          <c:idx val="6"/>
          <c:order val="6"/>
          <c:tx>
            <c:strRef>
              <c:f>'Scenario Summaries'!$AD$25</c:f>
              <c:strCache>
                <c:ptCount val="1"/>
                <c:pt idx="0">
                  <c:v>MDS7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Summaries'!$AD$26:$AD$56</c:f>
              <c:numCache>
                <c:formatCode>_(* #,##0.00_);_(* \(#,##0.00\);_(* "-"??_);_(@_)</c:formatCode>
                <c:ptCount val="31"/>
                <c:pt idx="0">
                  <c:v>1.55</c:v>
                </c:pt>
                <c:pt idx="1">
                  <c:v>1.55</c:v>
                </c:pt>
                <c:pt idx="2">
                  <c:v>1.55</c:v>
                </c:pt>
                <c:pt idx="3">
                  <c:v>1.55</c:v>
                </c:pt>
                <c:pt idx="4">
                  <c:v>1.55</c:v>
                </c:pt>
                <c:pt idx="5">
                  <c:v>1.55</c:v>
                </c:pt>
                <c:pt idx="6">
                  <c:v>2.6</c:v>
                </c:pt>
                <c:pt idx="7">
                  <c:v>3.14</c:v>
                </c:pt>
                <c:pt idx="8">
                  <c:v>3.69</c:v>
                </c:pt>
                <c:pt idx="9">
                  <c:v>4.2300000000000004</c:v>
                </c:pt>
                <c:pt idx="10">
                  <c:v>4.78</c:v>
                </c:pt>
                <c:pt idx="11">
                  <c:v>5.32</c:v>
                </c:pt>
                <c:pt idx="12">
                  <c:v>5.87</c:v>
                </c:pt>
                <c:pt idx="13">
                  <c:v>6.41</c:v>
                </c:pt>
                <c:pt idx="14">
                  <c:v>6.96</c:v>
                </c:pt>
                <c:pt idx="15">
                  <c:v>7.5</c:v>
                </c:pt>
                <c:pt idx="16">
                  <c:v>7.5</c:v>
                </c:pt>
                <c:pt idx="17">
                  <c:v>7.5</c:v>
                </c:pt>
                <c:pt idx="18">
                  <c:v>7.5</c:v>
                </c:pt>
                <c:pt idx="19">
                  <c:v>7.5</c:v>
                </c:pt>
                <c:pt idx="20">
                  <c:v>7.5</c:v>
                </c:pt>
                <c:pt idx="21">
                  <c:v>7.5</c:v>
                </c:pt>
                <c:pt idx="22">
                  <c:v>7.5</c:v>
                </c:pt>
                <c:pt idx="23">
                  <c:v>7.5</c:v>
                </c:pt>
                <c:pt idx="24">
                  <c:v>7.5</c:v>
                </c:pt>
                <c:pt idx="25">
                  <c:v>7.5</c:v>
                </c:pt>
                <c:pt idx="26">
                  <c:v>7.5</c:v>
                </c:pt>
                <c:pt idx="27">
                  <c:v>7.5</c:v>
                </c:pt>
                <c:pt idx="28">
                  <c:v>7.5</c:v>
                </c:pt>
                <c:pt idx="29">
                  <c:v>7.5</c:v>
                </c:pt>
                <c:pt idx="30">
                  <c:v>7.5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3-BF1F-4A04-AD41-AEA58CA67356}"/>
            </c:ext>
          </c:extLst>
        </c:ser>
        <c:ser>
          <c:idx val="8"/>
          <c:order val="8"/>
          <c:tx>
            <c:strRef>
              <c:f>'Scenario Summaries'!$AF$25</c:f>
              <c:strCache>
                <c:ptCount val="1"/>
                <c:pt idx="0">
                  <c:v>MDS9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rgbClr val="997300"/>
              </a:solidFill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Summaries'!$AF$26:$AF$56</c:f>
              <c:numCache>
                <c:formatCode>_(* #,##0.00_);_(* \(#,##0.00\);_(* "-"??_);_(@_)</c:formatCode>
                <c:ptCount val="31"/>
                <c:pt idx="0">
                  <c:v>1.55</c:v>
                </c:pt>
                <c:pt idx="1">
                  <c:v>1.55</c:v>
                </c:pt>
                <c:pt idx="2">
                  <c:v>1.85</c:v>
                </c:pt>
                <c:pt idx="3">
                  <c:v>2</c:v>
                </c:pt>
                <c:pt idx="4">
                  <c:v>2.15</c:v>
                </c:pt>
                <c:pt idx="5">
                  <c:v>2.2999999999999998</c:v>
                </c:pt>
                <c:pt idx="6">
                  <c:v>2.4500000000000002</c:v>
                </c:pt>
                <c:pt idx="7">
                  <c:v>2.6</c:v>
                </c:pt>
                <c:pt idx="8">
                  <c:v>2.75</c:v>
                </c:pt>
                <c:pt idx="9">
                  <c:v>2.9000000000000004</c:v>
                </c:pt>
                <c:pt idx="10">
                  <c:v>3.05</c:v>
                </c:pt>
                <c:pt idx="11">
                  <c:v>3.2</c:v>
                </c:pt>
                <c:pt idx="12">
                  <c:v>3.35</c:v>
                </c:pt>
                <c:pt idx="13">
                  <c:v>3.5</c:v>
                </c:pt>
                <c:pt idx="14">
                  <c:v>3.6500000000000004</c:v>
                </c:pt>
                <c:pt idx="15">
                  <c:v>3.8</c:v>
                </c:pt>
                <c:pt idx="16">
                  <c:v>4.1500000000000004</c:v>
                </c:pt>
                <c:pt idx="17">
                  <c:v>4.5</c:v>
                </c:pt>
                <c:pt idx="18">
                  <c:v>4.8499999999999996</c:v>
                </c:pt>
                <c:pt idx="19">
                  <c:v>5.2</c:v>
                </c:pt>
                <c:pt idx="20">
                  <c:v>5.55</c:v>
                </c:pt>
                <c:pt idx="21">
                  <c:v>5.8999999999999995</c:v>
                </c:pt>
                <c:pt idx="22">
                  <c:v>6.25</c:v>
                </c:pt>
                <c:pt idx="23">
                  <c:v>6.6</c:v>
                </c:pt>
                <c:pt idx="24">
                  <c:v>6.95</c:v>
                </c:pt>
                <c:pt idx="25">
                  <c:v>7.3</c:v>
                </c:pt>
                <c:pt idx="26">
                  <c:v>7.6499999999999995</c:v>
                </c:pt>
                <c:pt idx="27">
                  <c:v>7.6499999999999995</c:v>
                </c:pt>
                <c:pt idx="28">
                  <c:v>7.6499999999999995</c:v>
                </c:pt>
                <c:pt idx="29">
                  <c:v>7.6499999999999995</c:v>
                </c:pt>
                <c:pt idx="30">
                  <c:v>7.6499999999999995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4-BF1F-4A04-AD41-AEA58CA67356}"/>
            </c:ext>
          </c:extLst>
        </c:ser>
        <c:ser>
          <c:idx val="10"/>
          <c:order val="10"/>
          <c:tx>
            <c:strRef>
              <c:f>'Scenario Summaries'!$AH$25</c:f>
              <c:strCache>
                <c:ptCount val="1"/>
                <c:pt idx="0">
                  <c:v>MDS11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Summaries'!$AH$26:$AH$56</c:f>
              <c:numCache>
                <c:formatCode>_(* #,##0.00_);_(* \(#,##0.00\);_(* "-"??_);_(@_)</c:formatCode>
                <c:ptCount val="31"/>
                <c:pt idx="0">
                  <c:v>1.55</c:v>
                </c:pt>
                <c:pt idx="1">
                  <c:v>2.2999999999999998</c:v>
                </c:pt>
                <c:pt idx="2">
                  <c:v>2.5999999999999996</c:v>
                </c:pt>
                <c:pt idx="3">
                  <c:v>2.75</c:v>
                </c:pt>
                <c:pt idx="4">
                  <c:v>2.9</c:v>
                </c:pt>
                <c:pt idx="5">
                  <c:v>3.05</c:v>
                </c:pt>
                <c:pt idx="6">
                  <c:v>3.1999999999999997</c:v>
                </c:pt>
                <c:pt idx="7">
                  <c:v>3.3499999999999996</c:v>
                </c:pt>
                <c:pt idx="8">
                  <c:v>3.5</c:v>
                </c:pt>
                <c:pt idx="9">
                  <c:v>3.65</c:v>
                </c:pt>
                <c:pt idx="10">
                  <c:v>3.8</c:v>
                </c:pt>
                <c:pt idx="11">
                  <c:v>3.9499999999999997</c:v>
                </c:pt>
                <c:pt idx="12">
                  <c:v>4.0999999999999996</c:v>
                </c:pt>
                <c:pt idx="13">
                  <c:v>4.25</c:v>
                </c:pt>
                <c:pt idx="14">
                  <c:v>4.4000000000000004</c:v>
                </c:pt>
                <c:pt idx="15">
                  <c:v>4.55</c:v>
                </c:pt>
                <c:pt idx="16">
                  <c:v>4.9000000000000004</c:v>
                </c:pt>
                <c:pt idx="17">
                  <c:v>5.25</c:v>
                </c:pt>
                <c:pt idx="18">
                  <c:v>5.6</c:v>
                </c:pt>
                <c:pt idx="19">
                  <c:v>5.9499999999999993</c:v>
                </c:pt>
                <c:pt idx="20">
                  <c:v>6.3</c:v>
                </c:pt>
                <c:pt idx="21">
                  <c:v>6.6499999999999995</c:v>
                </c:pt>
                <c:pt idx="22">
                  <c:v>7</c:v>
                </c:pt>
                <c:pt idx="23">
                  <c:v>7.35</c:v>
                </c:pt>
                <c:pt idx="24">
                  <c:v>7.7</c:v>
                </c:pt>
                <c:pt idx="25">
                  <c:v>8.0500000000000007</c:v>
                </c:pt>
                <c:pt idx="26">
                  <c:v>8.3999999999999986</c:v>
                </c:pt>
                <c:pt idx="27">
                  <c:v>8.3999999999999986</c:v>
                </c:pt>
                <c:pt idx="28">
                  <c:v>8.3999999999999986</c:v>
                </c:pt>
                <c:pt idx="29">
                  <c:v>8.3999999999999986</c:v>
                </c:pt>
                <c:pt idx="30">
                  <c:v>8.3999999999999986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5-BF1F-4A04-AD41-AEA58CA67356}"/>
            </c:ext>
          </c:extLst>
        </c:ser>
        <c:ser>
          <c:idx val="12"/>
          <c:order val="12"/>
          <c:tx>
            <c:strRef>
              <c:f>'Scenario Summaries'!$AJ$25</c:f>
              <c:strCache>
                <c:ptCount val="1"/>
                <c:pt idx="0">
                  <c:v>MDS13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Summaries'!$AJ$26:$AJ$56</c:f>
              <c:numCache>
                <c:formatCode>_(* #,##0.00_);_(* \(#,##0.00\);_(* "-"??_);_(@_)</c:formatCode>
                <c:ptCount val="31"/>
                <c:pt idx="0">
                  <c:v>1.55</c:v>
                </c:pt>
                <c:pt idx="1">
                  <c:v>2.44</c:v>
                </c:pt>
                <c:pt idx="2">
                  <c:v>3.33</c:v>
                </c:pt>
                <c:pt idx="3">
                  <c:v>4.22</c:v>
                </c:pt>
                <c:pt idx="4">
                  <c:v>5.1099999999999994</c:v>
                </c:pt>
                <c:pt idx="5">
                  <c:v>5.9999999999999991</c:v>
                </c:pt>
                <c:pt idx="6">
                  <c:v>5.4</c:v>
                </c:pt>
                <c:pt idx="7">
                  <c:v>4.8000000000000007</c:v>
                </c:pt>
                <c:pt idx="8">
                  <c:v>4.2000000000000011</c:v>
                </c:pt>
                <c:pt idx="9">
                  <c:v>3.600000000000001</c:v>
                </c:pt>
                <c:pt idx="10">
                  <c:v>3.0000000000000009</c:v>
                </c:pt>
                <c:pt idx="11">
                  <c:v>3.0000000000000009</c:v>
                </c:pt>
                <c:pt idx="12">
                  <c:v>3.0000000000000009</c:v>
                </c:pt>
                <c:pt idx="13">
                  <c:v>3.0000000000000009</c:v>
                </c:pt>
                <c:pt idx="14">
                  <c:v>3.0000000000000009</c:v>
                </c:pt>
                <c:pt idx="15">
                  <c:v>3.0000000000000009</c:v>
                </c:pt>
                <c:pt idx="16">
                  <c:v>3.0000000000000009</c:v>
                </c:pt>
                <c:pt idx="17">
                  <c:v>3.0000000000000009</c:v>
                </c:pt>
                <c:pt idx="18">
                  <c:v>3.0000000000000009</c:v>
                </c:pt>
                <c:pt idx="19">
                  <c:v>3.0000000000000009</c:v>
                </c:pt>
                <c:pt idx="20">
                  <c:v>3.0000000000000009</c:v>
                </c:pt>
                <c:pt idx="21">
                  <c:v>3.600000000000001</c:v>
                </c:pt>
                <c:pt idx="22">
                  <c:v>4.2000000000000011</c:v>
                </c:pt>
                <c:pt idx="23">
                  <c:v>4.8000000000000007</c:v>
                </c:pt>
                <c:pt idx="24">
                  <c:v>5.4</c:v>
                </c:pt>
                <c:pt idx="25">
                  <c:v>6</c:v>
                </c:pt>
                <c:pt idx="26">
                  <c:v>5.4</c:v>
                </c:pt>
                <c:pt idx="27">
                  <c:v>4.8000000000000007</c:v>
                </c:pt>
                <c:pt idx="28">
                  <c:v>4.2000000000000011</c:v>
                </c:pt>
                <c:pt idx="29">
                  <c:v>3.600000000000001</c:v>
                </c:pt>
                <c:pt idx="30">
                  <c:v>3.0000000000000009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6-BF1F-4A04-AD41-AEA58CA67356}"/>
            </c:ext>
          </c:extLst>
        </c:ser>
        <c:ser>
          <c:idx val="13"/>
          <c:order val="13"/>
          <c:tx>
            <c:strRef>
              <c:f>'Scenario Summaries'!$AK$25</c:f>
              <c:strCache>
                <c:ptCount val="1"/>
                <c:pt idx="0">
                  <c:v>MDS14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Summaries'!$AK$26:$AK$56</c:f>
              <c:numCache>
                <c:formatCode>_(* #,##0.00_);_(* \(#,##0.00\);_(* "-"??_);_(@_)</c:formatCode>
                <c:ptCount val="31"/>
                <c:pt idx="0">
                  <c:v>1.55</c:v>
                </c:pt>
                <c:pt idx="1">
                  <c:v>1.98</c:v>
                </c:pt>
                <c:pt idx="2">
                  <c:v>2.41</c:v>
                </c:pt>
                <c:pt idx="3">
                  <c:v>2.8400000000000003</c:v>
                </c:pt>
                <c:pt idx="4">
                  <c:v>3.2700000000000005</c:v>
                </c:pt>
                <c:pt idx="5">
                  <c:v>3.7000000000000006</c:v>
                </c:pt>
                <c:pt idx="6">
                  <c:v>4.1300000000000008</c:v>
                </c:pt>
                <c:pt idx="7">
                  <c:v>4.5600000000000005</c:v>
                </c:pt>
                <c:pt idx="8">
                  <c:v>4.99</c:v>
                </c:pt>
                <c:pt idx="9">
                  <c:v>5.42</c:v>
                </c:pt>
                <c:pt idx="10">
                  <c:v>5.85</c:v>
                </c:pt>
                <c:pt idx="11">
                  <c:v>6.2799999999999994</c:v>
                </c:pt>
                <c:pt idx="12">
                  <c:v>6.7099999999999991</c:v>
                </c:pt>
                <c:pt idx="13">
                  <c:v>7.1399999999999988</c:v>
                </c:pt>
                <c:pt idx="14">
                  <c:v>7.5699999999999985</c:v>
                </c:pt>
                <c:pt idx="15">
                  <c:v>7.9999999999999982</c:v>
                </c:pt>
                <c:pt idx="16">
                  <c:v>7.6333333333333337</c:v>
                </c:pt>
                <c:pt idx="17">
                  <c:v>7.2666666666666675</c:v>
                </c:pt>
                <c:pt idx="18">
                  <c:v>6.9000000000000012</c:v>
                </c:pt>
                <c:pt idx="19">
                  <c:v>6.533333333333335</c:v>
                </c:pt>
                <c:pt idx="20">
                  <c:v>6.1666666666666687</c:v>
                </c:pt>
                <c:pt idx="21">
                  <c:v>5.8000000000000025</c:v>
                </c:pt>
                <c:pt idx="22">
                  <c:v>5.4333333333333362</c:v>
                </c:pt>
                <c:pt idx="23">
                  <c:v>5.06666666666667</c:v>
                </c:pt>
                <c:pt idx="24">
                  <c:v>4.7000000000000037</c:v>
                </c:pt>
                <c:pt idx="25">
                  <c:v>4.3333333333333375</c:v>
                </c:pt>
                <c:pt idx="26">
                  <c:v>3.9666666666666708</c:v>
                </c:pt>
                <c:pt idx="27">
                  <c:v>3.6000000000000041</c:v>
                </c:pt>
                <c:pt idx="28">
                  <c:v>3.2333333333333374</c:v>
                </c:pt>
                <c:pt idx="29">
                  <c:v>2.8666666666666707</c:v>
                </c:pt>
                <c:pt idx="30">
                  <c:v>2.500000000000004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7-BF1F-4A04-AD41-AEA58CA67356}"/>
            </c:ext>
          </c:extLst>
        </c:ser>
        <c:ser>
          <c:idx val="16"/>
          <c:order val="14"/>
          <c:tx>
            <c:strRef>
              <c:f>'Scenario Summaries'!$AL$25</c:f>
              <c:strCache>
                <c:ptCount val="1"/>
                <c:pt idx="0">
                  <c:v>NY2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Summaries'!$AL$26:$AL$56</c:f>
              <c:numCache>
                <c:formatCode>_(* #,##0.00_);_(* \(#,##0.00\);_(* "-"??_);_(@_)</c:formatCode>
                <c:ptCount val="31"/>
                <c:pt idx="0">
                  <c:v>1.55</c:v>
                </c:pt>
                <c:pt idx="1">
                  <c:v>2.0499999999999998</c:v>
                </c:pt>
                <c:pt idx="2">
                  <c:v>2.5499999999999998</c:v>
                </c:pt>
                <c:pt idx="3">
                  <c:v>3.05</c:v>
                </c:pt>
                <c:pt idx="4">
                  <c:v>3.55</c:v>
                </c:pt>
                <c:pt idx="5">
                  <c:v>4.05</c:v>
                </c:pt>
                <c:pt idx="6">
                  <c:v>4.55</c:v>
                </c:pt>
                <c:pt idx="7">
                  <c:v>5.05</c:v>
                </c:pt>
                <c:pt idx="8">
                  <c:v>5.55</c:v>
                </c:pt>
                <c:pt idx="9">
                  <c:v>6.05</c:v>
                </c:pt>
                <c:pt idx="10">
                  <c:v>6.55</c:v>
                </c:pt>
                <c:pt idx="11">
                  <c:v>6.55</c:v>
                </c:pt>
                <c:pt idx="12">
                  <c:v>6.55</c:v>
                </c:pt>
                <c:pt idx="13">
                  <c:v>6.55</c:v>
                </c:pt>
                <c:pt idx="14">
                  <c:v>6.55</c:v>
                </c:pt>
                <c:pt idx="15">
                  <c:v>6.55</c:v>
                </c:pt>
                <c:pt idx="16">
                  <c:v>6.55</c:v>
                </c:pt>
                <c:pt idx="17">
                  <c:v>6.55</c:v>
                </c:pt>
                <c:pt idx="18">
                  <c:v>6.55</c:v>
                </c:pt>
                <c:pt idx="19">
                  <c:v>6.55</c:v>
                </c:pt>
                <c:pt idx="20">
                  <c:v>6.55</c:v>
                </c:pt>
                <c:pt idx="21">
                  <c:v>6.55</c:v>
                </c:pt>
                <c:pt idx="22">
                  <c:v>6.55</c:v>
                </c:pt>
                <c:pt idx="23">
                  <c:v>6.55</c:v>
                </c:pt>
                <c:pt idx="24">
                  <c:v>6.55</c:v>
                </c:pt>
                <c:pt idx="25">
                  <c:v>6.55</c:v>
                </c:pt>
                <c:pt idx="26">
                  <c:v>6.55</c:v>
                </c:pt>
                <c:pt idx="27">
                  <c:v>6.55</c:v>
                </c:pt>
                <c:pt idx="28">
                  <c:v>6.55</c:v>
                </c:pt>
                <c:pt idx="29">
                  <c:v>6.55</c:v>
                </c:pt>
                <c:pt idx="30">
                  <c:v>6.55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8-BF1F-4A04-AD41-AEA58CA67356}"/>
            </c:ext>
          </c:extLst>
        </c:ser>
        <c:ser>
          <c:idx val="17"/>
          <c:order val="15"/>
          <c:tx>
            <c:strRef>
              <c:f>'Scenario Summaries'!$AM$25</c:f>
              <c:strCache>
                <c:ptCount val="1"/>
                <c:pt idx="0">
                  <c:v>NY3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rgbClr val="327DC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Summaries'!$AM$26:$AM$56</c:f>
              <c:numCache>
                <c:formatCode>_(* #,##0.00_);_(* \(#,##0.00\);_(* "-"??_);_(@_)</c:formatCode>
                <c:ptCount val="31"/>
                <c:pt idx="0">
                  <c:v>1.55</c:v>
                </c:pt>
                <c:pt idx="1">
                  <c:v>2.5499999999999998</c:v>
                </c:pt>
                <c:pt idx="2">
                  <c:v>3.55</c:v>
                </c:pt>
                <c:pt idx="3">
                  <c:v>4.55</c:v>
                </c:pt>
                <c:pt idx="4">
                  <c:v>5.55</c:v>
                </c:pt>
                <c:pt idx="5">
                  <c:v>6.55</c:v>
                </c:pt>
                <c:pt idx="6">
                  <c:v>5.55</c:v>
                </c:pt>
                <c:pt idx="7">
                  <c:v>4.55</c:v>
                </c:pt>
                <c:pt idx="8">
                  <c:v>3.55</c:v>
                </c:pt>
                <c:pt idx="9">
                  <c:v>2.5499999999999998</c:v>
                </c:pt>
                <c:pt idx="10">
                  <c:v>1.5499999999999998</c:v>
                </c:pt>
                <c:pt idx="11">
                  <c:v>1.5499999999999998</c:v>
                </c:pt>
                <c:pt idx="12">
                  <c:v>1.5499999999999998</c:v>
                </c:pt>
                <c:pt idx="13">
                  <c:v>1.5499999999999998</c:v>
                </c:pt>
                <c:pt idx="14">
                  <c:v>1.5499999999999998</c:v>
                </c:pt>
                <c:pt idx="15">
                  <c:v>1.5499999999999998</c:v>
                </c:pt>
                <c:pt idx="16">
                  <c:v>1.5499999999999998</c:v>
                </c:pt>
                <c:pt idx="17">
                  <c:v>1.5499999999999998</c:v>
                </c:pt>
                <c:pt idx="18">
                  <c:v>1.5499999999999998</c:v>
                </c:pt>
                <c:pt idx="19">
                  <c:v>1.5499999999999998</c:v>
                </c:pt>
                <c:pt idx="20">
                  <c:v>1.5499999999999998</c:v>
                </c:pt>
                <c:pt idx="21">
                  <c:v>1.5499999999999998</c:v>
                </c:pt>
                <c:pt idx="22">
                  <c:v>1.5499999999999998</c:v>
                </c:pt>
                <c:pt idx="23">
                  <c:v>1.5499999999999998</c:v>
                </c:pt>
                <c:pt idx="24">
                  <c:v>1.5499999999999998</c:v>
                </c:pt>
                <c:pt idx="25">
                  <c:v>1.5499999999999998</c:v>
                </c:pt>
                <c:pt idx="26">
                  <c:v>1.5499999999999998</c:v>
                </c:pt>
                <c:pt idx="27">
                  <c:v>1.5499999999999998</c:v>
                </c:pt>
                <c:pt idx="28">
                  <c:v>1.5499999999999998</c:v>
                </c:pt>
                <c:pt idx="29">
                  <c:v>1.5499999999999998</c:v>
                </c:pt>
                <c:pt idx="30">
                  <c:v>1.5499999999999998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9-BF1F-4A04-AD41-AEA58CA67356}"/>
            </c:ext>
          </c:extLst>
        </c:ser>
        <c:ser>
          <c:idx val="18"/>
          <c:order val="16"/>
          <c:tx>
            <c:strRef>
              <c:f>'Scenario Summaries'!$AN$25</c:f>
              <c:strCache>
                <c:ptCount val="1"/>
                <c:pt idx="0">
                  <c:v>NY4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rgbClr val="D2601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Summaries'!$AN$26:$AN$56</c:f>
              <c:numCache>
                <c:formatCode>_(* #,##0.00_);_(* \(#,##0.00\);_(* "-"??_);_(@_)</c:formatCode>
                <c:ptCount val="31"/>
                <c:pt idx="0">
                  <c:v>1.55</c:v>
                </c:pt>
                <c:pt idx="1">
                  <c:v>4.55</c:v>
                </c:pt>
                <c:pt idx="2">
                  <c:v>4.55</c:v>
                </c:pt>
                <c:pt idx="3">
                  <c:v>4.55</c:v>
                </c:pt>
                <c:pt idx="4">
                  <c:v>4.55</c:v>
                </c:pt>
                <c:pt idx="5">
                  <c:v>4.55</c:v>
                </c:pt>
                <c:pt idx="6">
                  <c:v>4.55</c:v>
                </c:pt>
                <c:pt idx="7">
                  <c:v>4.55</c:v>
                </c:pt>
                <c:pt idx="8">
                  <c:v>4.55</c:v>
                </c:pt>
                <c:pt idx="9">
                  <c:v>4.55</c:v>
                </c:pt>
                <c:pt idx="10">
                  <c:v>4.55</c:v>
                </c:pt>
                <c:pt idx="11">
                  <c:v>4.55</c:v>
                </c:pt>
                <c:pt idx="12">
                  <c:v>4.55</c:v>
                </c:pt>
                <c:pt idx="13">
                  <c:v>4.55</c:v>
                </c:pt>
                <c:pt idx="14">
                  <c:v>4.55</c:v>
                </c:pt>
                <c:pt idx="15">
                  <c:v>4.55</c:v>
                </c:pt>
                <c:pt idx="16">
                  <c:v>4.55</c:v>
                </c:pt>
                <c:pt idx="17">
                  <c:v>4.55</c:v>
                </c:pt>
                <c:pt idx="18">
                  <c:v>4.55</c:v>
                </c:pt>
                <c:pt idx="19">
                  <c:v>4.55</c:v>
                </c:pt>
                <c:pt idx="20">
                  <c:v>4.55</c:v>
                </c:pt>
                <c:pt idx="21">
                  <c:v>4.55</c:v>
                </c:pt>
                <c:pt idx="22">
                  <c:v>4.55</c:v>
                </c:pt>
                <c:pt idx="23">
                  <c:v>4.55</c:v>
                </c:pt>
                <c:pt idx="24">
                  <c:v>4.55</c:v>
                </c:pt>
                <c:pt idx="25">
                  <c:v>4.55</c:v>
                </c:pt>
                <c:pt idx="26">
                  <c:v>4.55</c:v>
                </c:pt>
                <c:pt idx="27">
                  <c:v>4.55</c:v>
                </c:pt>
                <c:pt idx="28">
                  <c:v>4.55</c:v>
                </c:pt>
                <c:pt idx="29">
                  <c:v>4.55</c:v>
                </c:pt>
                <c:pt idx="30">
                  <c:v>4.55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A-BF1F-4A04-AD41-AEA58CA673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8249456"/>
        <c:axId val="698249848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'Scenario Summaries'!$Y$25</c15:sqref>
                        </c15:formulaRef>
                      </c:ext>
                    </c:extLst>
                    <c:strCache>
                      <c:ptCount val="1"/>
                      <c:pt idx="0">
                        <c:v>MDS2</c:v>
                      </c:pt>
                    </c:strCache>
                  </c:strRef>
                </c:tx>
                <c:spPr>
                  <a:ln w="19050" cap="rnd">
                    <a:solidFill>
                      <a:srgbClr val="FF0000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'Scenario Summaries'!$Y$26:$Y$56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1.55</c:v>
                      </c:pt>
                      <c:pt idx="1">
                        <c:v>1.62</c:v>
                      </c:pt>
                      <c:pt idx="2">
                        <c:v>1.69</c:v>
                      </c:pt>
                      <c:pt idx="3">
                        <c:v>1.76</c:v>
                      </c:pt>
                      <c:pt idx="4">
                        <c:v>1.83</c:v>
                      </c:pt>
                      <c:pt idx="5">
                        <c:v>1.9</c:v>
                      </c:pt>
                      <c:pt idx="6">
                        <c:v>1.97</c:v>
                      </c:pt>
                      <c:pt idx="7">
                        <c:v>2.04</c:v>
                      </c:pt>
                      <c:pt idx="8">
                        <c:v>2.11</c:v>
                      </c:pt>
                      <c:pt idx="9">
                        <c:v>2.1800000000000002</c:v>
                      </c:pt>
                      <c:pt idx="10">
                        <c:v>2.25</c:v>
                      </c:pt>
                      <c:pt idx="11">
                        <c:v>2.3199999999999998</c:v>
                      </c:pt>
                      <c:pt idx="12">
                        <c:v>2.39</c:v>
                      </c:pt>
                      <c:pt idx="13">
                        <c:v>2.46</c:v>
                      </c:pt>
                      <c:pt idx="14">
                        <c:v>2.5299999999999998</c:v>
                      </c:pt>
                      <c:pt idx="15">
                        <c:v>2.6</c:v>
                      </c:pt>
                      <c:pt idx="16">
                        <c:v>2.6</c:v>
                      </c:pt>
                      <c:pt idx="17">
                        <c:v>2.6</c:v>
                      </c:pt>
                      <c:pt idx="18">
                        <c:v>2.6</c:v>
                      </c:pt>
                      <c:pt idx="19">
                        <c:v>2.6</c:v>
                      </c:pt>
                      <c:pt idx="20">
                        <c:v>2.6</c:v>
                      </c:pt>
                      <c:pt idx="21">
                        <c:v>2.6</c:v>
                      </c:pt>
                      <c:pt idx="22">
                        <c:v>2.6</c:v>
                      </c:pt>
                      <c:pt idx="23">
                        <c:v>2.6</c:v>
                      </c:pt>
                      <c:pt idx="24">
                        <c:v>2.6</c:v>
                      </c:pt>
                      <c:pt idx="25">
                        <c:v>2.6</c:v>
                      </c:pt>
                      <c:pt idx="26">
                        <c:v>2.6</c:v>
                      </c:pt>
                      <c:pt idx="27">
                        <c:v>2.6</c:v>
                      </c:pt>
                      <c:pt idx="28">
                        <c:v>2.6</c:v>
                      </c:pt>
                      <c:pt idx="29">
                        <c:v>2.6</c:v>
                      </c:pt>
                      <c:pt idx="30">
                        <c:v>2.6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B-BF1F-4A04-AD41-AEA58CA67356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Summaries'!$AA$25</c15:sqref>
                        </c15:formulaRef>
                      </c:ext>
                    </c:extLst>
                    <c:strCache>
                      <c:ptCount val="1"/>
                      <c:pt idx="0">
                        <c:v>MDS4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Summaries'!$AA$26:$AA$56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1.55</c:v>
                      </c:pt>
                      <c:pt idx="1">
                        <c:v>1.55</c:v>
                      </c:pt>
                      <c:pt idx="2">
                        <c:v>1.55</c:v>
                      </c:pt>
                      <c:pt idx="3">
                        <c:v>1.55</c:v>
                      </c:pt>
                      <c:pt idx="4">
                        <c:v>1.55</c:v>
                      </c:pt>
                      <c:pt idx="5">
                        <c:v>1.55</c:v>
                      </c:pt>
                      <c:pt idx="6">
                        <c:v>1.66</c:v>
                      </c:pt>
                      <c:pt idx="7">
                        <c:v>1.76</c:v>
                      </c:pt>
                      <c:pt idx="8">
                        <c:v>1.87</c:v>
                      </c:pt>
                      <c:pt idx="9">
                        <c:v>1.97</c:v>
                      </c:pt>
                      <c:pt idx="10">
                        <c:v>2.08</c:v>
                      </c:pt>
                      <c:pt idx="11">
                        <c:v>2.1800000000000002</c:v>
                      </c:pt>
                      <c:pt idx="12">
                        <c:v>2.29</c:v>
                      </c:pt>
                      <c:pt idx="13">
                        <c:v>2.39</c:v>
                      </c:pt>
                      <c:pt idx="14">
                        <c:v>2.5</c:v>
                      </c:pt>
                      <c:pt idx="15">
                        <c:v>2.6</c:v>
                      </c:pt>
                      <c:pt idx="16">
                        <c:v>2.6</c:v>
                      </c:pt>
                      <c:pt idx="17">
                        <c:v>2.6</c:v>
                      </c:pt>
                      <c:pt idx="18">
                        <c:v>2.6</c:v>
                      </c:pt>
                      <c:pt idx="19">
                        <c:v>2.6</c:v>
                      </c:pt>
                      <c:pt idx="20">
                        <c:v>2.6</c:v>
                      </c:pt>
                      <c:pt idx="21">
                        <c:v>2.6</c:v>
                      </c:pt>
                      <c:pt idx="22">
                        <c:v>2.6</c:v>
                      </c:pt>
                      <c:pt idx="23">
                        <c:v>2.6</c:v>
                      </c:pt>
                      <c:pt idx="24">
                        <c:v>2.6</c:v>
                      </c:pt>
                      <c:pt idx="25">
                        <c:v>2.6</c:v>
                      </c:pt>
                      <c:pt idx="26">
                        <c:v>2.6</c:v>
                      </c:pt>
                      <c:pt idx="27">
                        <c:v>2.6</c:v>
                      </c:pt>
                      <c:pt idx="28">
                        <c:v>2.6</c:v>
                      </c:pt>
                      <c:pt idx="29">
                        <c:v>2.6</c:v>
                      </c:pt>
                      <c:pt idx="30">
                        <c:v>2.6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BF1F-4A04-AD41-AEA58CA67356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Summaries'!$AC$25</c15:sqref>
                        </c15:formulaRef>
                      </c:ext>
                    </c:extLst>
                    <c:strCache>
                      <c:ptCount val="1"/>
                      <c:pt idx="0">
                        <c:v>MDS6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Summaries'!$AC$26:$AC$56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1.55</c:v>
                      </c:pt>
                      <c:pt idx="1">
                        <c:v>1.47</c:v>
                      </c:pt>
                      <c:pt idx="2">
                        <c:v>1.55</c:v>
                      </c:pt>
                      <c:pt idx="3">
                        <c:v>1.63</c:v>
                      </c:pt>
                      <c:pt idx="4">
                        <c:v>1.71</c:v>
                      </c:pt>
                      <c:pt idx="5">
                        <c:v>1.79</c:v>
                      </c:pt>
                      <c:pt idx="6">
                        <c:v>1.88</c:v>
                      </c:pt>
                      <c:pt idx="7">
                        <c:v>1.96</c:v>
                      </c:pt>
                      <c:pt idx="8">
                        <c:v>2.04</c:v>
                      </c:pt>
                      <c:pt idx="9">
                        <c:v>2.12</c:v>
                      </c:pt>
                      <c:pt idx="10">
                        <c:v>2.2000000000000002</c:v>
                      </c:pt>
                      <c:pt idx="11">
                        <c:v>2.2799999999999998</c:v>
                      </c:pt>
                      <c:pt idx="12">
                        <c:v>2.36</c:v>
                      </c:pt>
                      <c:pt idx="13">
                        <c:v>2.44</c:v>
                      </c:pt>
                      <c:pt idx="14">
                        <c:v>2.52</c:v>
                      </c:pt>
                      <c:pt idx="15">
                        <c:v>2.6</c:v>
                      </c:pt>
                      <c:pt idx="16">
                        <c:v>2.6</c:v>
                      </c:pt>
                      <c:pt idx="17">
                        <c:v>2.6</c:v>
                      </c:pt>
                      <c:pt idx="18">
                        <c:v>2.6</c:v>
                      </c:pt>
                      <c:pt idx="19">
                        <c:v>2.6</c:v>
                      </c:pt>
                      <c:pt idx="20">
                        <c:v>2.6</c:v>
                      </c:pt>
                      <c:pt idx="21">
                        <c:v>2.6</c:v>
                      </c:pt>
                      <c:pt idx="22">
                        <c:v>2.6</c:v>
                      </c:pt>
                      <c:pt idx="23">
                        <c:v>2.6</c:v>
                      </c:pt>
                      <c:pt idx="24">
                        <c:v>2.6</c:v>
                      </c:pt>
                      <c:pt idx="25">
                        <c:v>2.6</c:v>
                      </c:pt>
                      <c:pt idx="26">
                        <c:v>2.6</c:v>
                      </c:pt>
                      <c:pt idx="27">
                        <c:v>2.6</c:v>
                      </c:pt>
                      <c:pt idx="28">
                        <c:v>2.6</c:v>
                      </c:pt>
                      <c:pt idx="29">
                        <c:v>2.6</c:v>
                      </c:pt>
                      <c:pt idx="30">
                        <c:v>2.6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BF1F-4A04-AD41-AEA58CA67356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Summaries'!$AE$25</c15:sqref>
                        </c15:formulaRef>
                      </c:ext>
                    </c:extLst>
                    <c:strCache>
                      <c:ptCount val="1"/>
                      <c:pt idx="0">
                        <c:v>MDS8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Summaries'!$AE$26:$AE$56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1.55</c:v>
                      </c:pt>
                      <c:pt idx="1">
                        <c:v>1.55</c:v>
                      </c:pt>
                      <c:pt idx="2">
                        <c:v>1.55</c:v>
                      </c:pt>
                      <c:pt idx="3">
                        <c:v>1.55</c:v>
                      </c:pt>
                      <c:pt idx="4">
                        <c:v>1.55</c:v>
                      </c:pt>
                      <c:pt idx="5">
                        <c:v>1.55</c:v>
                      </c:pt>
                      <c:pt idx="6">
                        <c:v>1.47</c:v>
                      </c:pt>
                      <c:pt idx="7">
                        <c:v>1.6</c:v>
                      </c:pt>
                      <c:pt idx="8">
                        <c:v>1.72</c:v>
                      </c:pt>
                      <c:pt idx="9">
                        <c:v>1.85</c:v>
                      </c:pt>
                      <c:pt idx="10">
                        <c:v>1.97</c:v>
                      </c:pt>
                      <c:pt idx="11">
                        <c:v>2.1</c:v>
                      </c:pt>
                      <c:pt idx="12">
                        <c:v>2.2200000000000002</c:v>
                      </c:pt>
                      <c:pt idx="13">
                        <c:v>2.35</c:v>
                      </c:pt>
                      <c:pt idx="14">
                        <c:v>2.4700000000000002</c:v>
                      </c:pt>
                      <c:pt idx="15">
                        <c:v>2.6</c:v>
                      </c:pt>
                      <c:pt idx="16">
                        <c:v>2.6</c:v>
                      </c:pt>
                      <c:pt idx="17">
                        <c:v>2.6</c:v>
                      </c:pt>
                      <c:pt idx="18">
                        <c:v>2.6</c:v>
                      </c:pt>
                      <c:pt idx="19">
                        <c:v>2.6</c:v>
                      </c:pt>
                      <c:pt idx="20">
                        <c:v>2.6</c:v>
                      </c:pt>
                      <c:pt idx="21">
                        <c:v>2.6</c:v>
                      </c:pt>
                      <c:pt idx="22">
                        <c:v>2.6</c:v>
                      </c:pt>
                      <c:pt idx="23">
                        <c:v>2.6</c:v>
                      </c:pt>
                      <c:pt idx="24">
                        <c:v>2.6</c:v>
                      </c:pt>
                      <c:pt idx="25">
                        <c:v>2.6</c:v>
                      </c:pt>
                      <c:pt idx="26">
                        <c:v>2.6</c:v>
                      </c:pt>
                      <c:pt idx="27">
                        <c:v>2.6</c:v>
                      </c:pt>
                      <c:pt idx="28">
                        <c:v>2.6</c:v>
                      </c:pt>
                      <c:pt idx="29">
                        <c:v>2.6</c:v>
                      </c:pt>
                      <c:pt idx="30">
                        <c:v>2.6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BF1F-4A04-AD41-AEA58CA67356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Summaries'!$AG$25</c15:sqref>
                        </c15:formulaRef>
                      </c:ext>
                    </c:extLst>
                    <c:strCache>
                      <c:ptCount val="1"/>
                      <c:pt idx="0">
                        <c:v>MDS10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60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Summaries'!$AG$26:$AG$56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1.55</c:v>
                      </c:pt>
                      <c:pt idx="1">
                        <c:v>1.55</c:v>
                      </c:pt>
                      <c:pt idx="2">
                        <c:v>1.47</c:v>
                      </c:pt>
                      <c:pt idx="3">
                        <c:v>1.44</c:v>
                      </c:pt>
                      <c:pt idx="4">
                        <c:v>1.4100000000000001</c:v>
                      </c:pt>
                      <c:pt idx="5">
                        <c:v>1.3800000000000001</c:v>
                      </c:pt>
                      <c:pt idx="6">
                        <c:v>1.35</c:v>
                      </c:pt>
                      <c:pt idx="7">
                        <c:v>1.32</c:v>
                      </c:pt>
                      <c:pt idx="8">
                        <c:v>1.32</c:v>
                      </c:pt>
                      <c:pt idx="9">
                        <c:v>1.35</c:v>
                      </c:pt>
                      <c:pt idx="10">
                        <c:v>1.3800000000000001</c:v>
                      </c:pt>
                      <c:pt idx="11">
                        <c:v>1.4100000000000001</c:v>
                      </c:pt>
                      <c:pt idx="12">
                        <c:v>1.44</c:v>
                      </c:pt>
                      <c:pt idx="13">
                        <c:v>1.47</c:v>
                      </c:pt>
                      <c:pt idx="14">
                        <c:v>1.52</c:v>
                      </c:pt>
                      <c:pt idx="15">
                        <c:v>1.6</c:v>
                      </c:pt>
                      <c:pt idx="16">
                        <c:v>1.6800000000000002</c:v>
                      </c:pt>
                      <c:pt idx="17">
                        <c:v>1.75</c:v>
                      </c:pt>
                      <c:pt idx="18">
                        <c:v>1.83</c:v>
                      </c:pt>
                      <c:pt idx="19">
                        <c:v>1.9</c:v>
                      </c:pt>
                      <c:pt idx="20">
                        <c:v>1.98</c:v>
                      </c:pt>
                      <c:pt idx="21">
                        <c:v>2.0499999999999998</c:v>
                      </c:pt>
                      <c:pt idx="22">
                        <c:v>2.13</c:v>
                      </c:pt>
                      <c:pt idx="23">
                        <c:v>2.2000000000000002</c:v>
                      </c:pt>
                      <c:pt idx="24">
                        <c:v>2.2800000000000002</c:v>
                      </c:pt>
                      <c:pt idx="25">
                        <c:v>2.35</c:v>
                      </c:pt>
                      <c:pt idx="26">
                        <c:v>2.4300000000000002</c:v>
                      </c:pt>
                      <c:pt idx="27">
                        <c:v>2.5</c:v>
                      </c:pt>
                      <c:pt idx="28">
                        <c:v>2.58</c:v>
                      </c:pt>
                      <c:pt idx="29">
                        <c:v>2.6500000000000004</c:v>
                      </c:pt>
                      <c:pt idx="30">
                        <c:v>2.73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BF1F-4A04-AD41-AEA58CA67356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Summaries'!$AI$25</c15:sqref>
                        </c15:formulaRef>
                      </c:ext>
                    </c:extLst>
                    <c:strCache>
                      <c:ptCount val="1"/>
                      <c:pt idx="0">
                        <c:v>MDS12</c:v>
                      </c:pt>
                    </c:strCache>
                  </c:strRef>
                </c:tx>
                <c:spPr>
                  <a:ln w="19050" cap="rnd">
                    <a:solidFill>
                      <a:srgbClr val="7030A0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Summaries'!$AI$26:$AI$56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1.55</c:v>
                      </c:pt>
                      <c:pt idx="1">
                        <c:v>1.55</c:v>
                      </c:pt>
                      <c:pt idx="2">
                        <c:v>1.47</c:v>
                      </c:pt>
                      <c:pt idx="3">
                        <c:v>1.44</c:v>
                      </c:pt>
                      <c:pt idx="4">
                        <c:v>1.4100000000000001</c:v>
                      </c:pt>
                      <c:pt idx="5">
                        <c:v>1.3800000000000001</c:v>
                      </c:pt>
                      <c:pt idx="6">
                        <c:v>1.35</c:v>
                      </c:pt>
                      <c:pt idx="7">
                        <c:v>1.32</c:v>
                      </c:pt>
                      <c:pt idx="8">
                        <c:v>1.32</c:v>
                      </c:pt>
                      <c:pt idx="9">
                        <c:v>1.35</c:v>
                      </c:pt>
                      <c:pt idx="10">
                        <c:v>1.3800000000000001</c:v>
                      </c:pt>
                      <c:pt idx="11">
                        <c:v>1.4100000000000001</c:v>
                      </c:pt>
                      <c:pt idx="12">
                        <c:v>1.44</c:v>
                      </c:pt>
                      <c:pt idx="13">
                        <c:v>1.47</c:v>
                      </c:pt>
                      <c:pt idx="14">
                        <c:v>1.52</c:v>
                      </c:pt>
                      <c:pt idx="15">
                        <c:v>1.6</c:v>
                      </c:pt>
                      <c:pt idx="16">
                        <c:v>1.6800000000000002</c:v>
                      </c:pt>
                      <c:pt idx="17">
                        <c:v>1.75</c:v>
                      </c:pt>
                      <c:pt idx="18">
                        <c:v>1.83</c:v>
                      </c:pt>
                      <c:pt idx="19">
                        <c:v>1.9</c:v>
                      </c:pt>
                      <c:pt idx="20">
                        <c:v>1.98</c:v>
                      </c:pt>
                      <c:pt idx="21">
                        <c:v>2.0499999999999998</c:v>
                      </c:pt>
                      <c:pt idx="22">
                        <c:v>2.13</c:v>
                      </c:pt>
                      <c:pt idx="23">
                        <c:v>2.2000000000000002</c:v>
                      </c:pt>
                      <c:pt idx="24">
                        <c:v>2.2800000000000002</c:v>
                      </c:pt>
                      <c:pt idx="25">
                        <c:v>2.35</c:v>
                      </c:pt>
                      <c:pt idx="26">
                        <c:v>2.4300000000000002</c:v>
                      </c:pt>
                      <c:pt idx="27">
                        <c:v>2.5</c:v>
                      </c:pt>
                      <c:pt idx="28">
                        <c:v>2.58</c:v>
                      </c:pt>
                      <c:pt idx="29">
                        <c:v>2.6500000000000004</c:v>
                      </c:pt>
                      <c:pt idx="30">
                        <c:v>2.73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BF1F-4A04-AD41-AEA58CA67356}"/>
                  </c:ext>
                </c:extLst>
              </c15:ser>
            </c15:filteredLineSeries>
            <c15:filteredLineSeries>
              <c15:ser>
                <c:idx val="19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Summaries'!$AO$25</c15:sqref>
                        </c15:formulaRef>
                      </c:ext>
                    </c:extLst>
                    <c:strCache>
                      <c:ptCount val="1"/>
                      <c:pt idx="0">
                        <c:v>NY5</c:v>
                      </c:pt>
                    </c:strCache>
                  </c:strRef>
                </c:tx>
                <c:spPr>
                  <a:ln w="19050" cap="rnd">
                    <a:solidFill>
                      <a:srgbClr val="848484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Summaries'!$AO$26:$AO$56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1.55</c:v>
                      </c:pt>
                      <c:pt idx="1">
                        <c:v>1.37</c:v>
                      </c:pt>
                      <c:pt idx="2">
                        <c:v>1.37</c:v>
                      </c:pt>
                      <c:pt idx="3">
                        <c:v>1.37</c:v>
                      </c:pt>
                      <c:pt idx="4">
                        <c:v>1.37</c:v>
                      </c:pt>
                      <c:pt idx="5">
                        <c:v>1.37</c:v>
                      </c:pt>
                      <c:pt idx="6">
                        <c:v>1.37</c:v>
                      </c:pt>
                      <c:pt idx="7">
                        <c:v>1.37</c:v>
                      </c:pt>
                      <c:pt idx="8">
                        <c:v>1.37</c:v>
                      </c:pt>
                      <c:pt idx="9">
                        <c:v>1.37</c:v>
                      </c:pt>
                      <c:pt idx="10">
                        <c:v>1.37</c:v>
                      </c:pt>
                      <c:pt idx="11">
                        <c:v>1.37</c:v>
                      </c:pt>
                      <c:pt idx="12">
                        <c:v>1.37</c:v>
                      </c:pt>
                      <c:pt idx="13">
                        <c:v>1.37</c:v>
                      </c:pt>
                      <c:pt idx="14">
                        <c:v>1.37</c:v>
                      </c:pt>
                      <c:pt idx="15">
                        <c:v>1.37</c:v>
                      </c:pt>
                      <c:pt idx="16">
                        <c:v>1.37</c:v>
                      </c:pt>
                      <c:pt idx="17">
                        <c:v>1.37</c:v>
                      </c:pt>
                      <c:pt idx="18">
                        <c:v>1.37</c:v>
                      </c:pt>
                      <c:pt idx="19">
                        <c:v>1.37</c:v>
                      </c:pt>
                      <c:pt idx="20">
                        <c:v>1.37</c:v>
                      </c:pt>
                      <c:pt idx="21">
                        <c:v>1.37</c:v>
                      </c:pt>
                      <c:pt idx="22">
                        <c:v>1.37</c:v>
                      </c:pt>
                      <c:pt idx="23">
                        <c:v>1.37</c:v>
                      </c:pt>
                      <c:pt idx="24">
                        <c:v>1.37</c:v>
                      </c:pt>
                      <c:pt idx="25">
                        <c:v>1.37</c:v>
                      </c:pt>
                      <c:pt idx="26">
                        <c:v>1.37</c:v>
                      </c:pt>
                      <c:pt idx="27">
                        <c:v>1.37</c:v>
                      </c:pt>
                      <c:pt idx="28">
                        <c:v>1.37</c:v>
                      </c:pt>
                      <c:pt idx="29">
                        <c:v>1.37</c:v>
                      </c:pt>
                      <c:pt idx="30">
                        <c:v>1.37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BF1F-4A04-AD41-AEA58CA67356}"/>
                  </c:ext>
                </c:extLst>
              </c15:ser>
            </c15:filteredLineSeries>
            <c15:filteredLineSeries>
              <c15:ser>
                <c:idx val="20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Summaries'!$AP$25</c15:sqref>
                        </c15:formulaRef>
                      </c:ext>
                    </c:extLst>
                    <c:strCache>
                      <c:ptCount val="1"/>
                      <c:pt idx="0">
                        <c:v>NY6</c:v>
                      </c:pt>
                    </c:strCache>
                  </c:strRef>
                </c:tx>
                <c:spPr>
                  <a:ln w="19050" cap="rnd">
                    <a:solidFill>
                      <a:srgbClr val="335AA1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Summaries'!$AP$26:$AP$56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1.55</c:v>
                      </c:pt>
                      <c:pt idx="1">
                        <c:v>1.37</c:v>
                      </c:pt>
                      <c:pt idx="2">
                        <c:v>1.37</c:v>
                      </c:pt>
                      <c:pt idx="3">
                        <c:v>1.37</c:v>
                      </c:pt>
                      <c:pt idx="4">
                        <c:v>1.37</c:v>
                      </c:pt>
                      <c:pt idx="5">
                        <c:v>1.37</c:v>
                      </c:pt>
                      <c:pt idx="6">
                        <c:v>1.37</c:v>
                      </c:pt>
                      <c:pt idx="7">
                        <c:v>1.37</c:v>
                      </c:pt>
                      <c:pt idx="8">
                        <c:v>1.37</c:v>
                      </c:pt>
                      <c:pt idx="9">
                        <c:v>1.37</c:v>
                      </c:pt>
                      <c:pt idx="10">
                        <c:v>1.55</c:v>
                      </c:pt>
                      <c:pt idx="11">
                        <c:v>1.55</c:v>
                      </c:pt>
                      <c:pt idx="12">
                        <c:v>1.55</c:v>
                      </c:pt>
                      <c:pt idx="13">
                        <c:v>1.55</c:v>
                      </c:pt>
                      <c:pt idx="14">
                        <c:v>1.55</c:v>
                      </c:pt>
                      <c:pt idx="15">
                        <c:v>1.55</c:v>
                      </c:pt>
                      <c:pt idx="16">
                        <c:v>1.55</c:v>
                      </c:pt>
                      <c:pt idx="17">
                        <c:v>1.55</c:v>
                      </c:pt>
                      <c:pt idx="18">
                        <c:v>1.55</c:v>
                      </c:pt>
                      <c:pt idx="19">
                        <c:v>1.55</c:v>
                      </c:pt>
                      <c:pt idx="20">
                        <c:v>1.55</c:v>
                      </c:pt>
                      <c:pt idx="21">
                        <c:v>1.55</c:v>
                      </c:pt>
                      <c:pt idx="22">
                        <c:v>1.55</c:v>
                      </c:pt>
                      <c:pt idx="23">
                        <c:v>1.55</c:v>
                      </c:pt>
                      <c:pt idx="24">
                        <c:v>1.55</c:v>
                      </c:pt>
                      <c:pt idx="25">
                        <c:v>1.55</c:v>
                      </c:pt>
                      <c:pt idx="26">
                        <c:v>1.55</c:v>
                      </c:pt>
                      <c:pt idx="27">
                        <c:v>1.55</c:v>
                      </c:pt>
                      <c:pt idx="28">
                        <c:v>1.55</c:v>
                      </c:pt>
                      <c:pt idx="29">
                        <c:v>1.55</c:v>
                      </c:pt>
                      <c:pt idx="30">
                        <c:v>1.55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BF1F-4A04-AD41-AEA58CA67356}"/>
                  </c:ext>
                </c:extLst>
              </c15:ser>
            </c15:filteredLineSeries>
            <c15:filteredLineSeries>
              <c15:ser>
                <c:idx val="21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Summaries'!$AQ$25</c15:sqref>
                        </c15:formulaRef>
                      </c:ext>
                    </c:extLst>
                    <c:strCache>
                      <c:ptCount val="1"/>
                      <c:pt idx="0">
                        <c:v>NY7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80000"/>
                      </a:schemeClr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Summaries'!$AQ$26:$AQ$56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1.55</c:v>
                      </c:pt>
                      <c:pt idx="1">
                        <c:v>1.37</c:v>
                      </c:pt>
                      <c:pt idx="2">
                        <c:v>1.37</c:v>
                      </c:pt>
                      <c:pt idx="3">
                        <c:v>1.37</c:v>
                      </c:pt>
                      <c:pt idx="4">
                        <c:v>1.37</c:v>
                      </c:pt>
                      <c:pt idx="5">
                        <c:v>1.37</c:v>
                      </c:pt>
                      <c:pt idx="6">
                        <c:v>1.37</c:v>
                      </c:pt>
                      <c:pt idx="7">
                        <c:v>1.37</c:v>
                      </c:pt>
                      <c:pt idx="8">
                        <c:v>1.37</c:v>
                      </c:pt>
                      <c:pt idx="9">
                        <c:v>1.37</c:v>
                      </c:pt>
                      <c:pt idx="10">
                        <c:v>1.37</c:v>
                      </c:pt>
                      <c:pt idx="11">
                        <c:v>1.37</c:v>
                      </c:pt>
                      <c:pt idx="12">
                        <c:v>1.37</c:v>
                      </c:pt>
                      <c:pt idx="13">
                        <c:v>1.37</c:v>
                      </c:pt>
                      <c:pt idx="14">
                        <c:v>1.37</c:v>
                      </c:pt>
                      <c:pt idx="15">
                        <c:v>1.37</c:v>
                      </c:pt>
                      <c:pt idx="16">
                        <c:v>1.37</c:v>
                      </c:pt>
                      <c:pt idx="17">
                        <c:v>1.37</c:v>
                      </c:pt>
                      <c:pt idx="18">
                        <c:v>1.37</c:v>
                      </c:pt>
                      <c:pt idx="19">
                        <c:v>1.37</c:v>
                      </c:pt>
                      <c:pt idx="20">
                        <c:v>1.37</c:v>
                      </c:pt>
                      <c:pt idx="21">
                        <c:v>1.37</c:v>
                      </c:pt>
                      <c:pt idx="22">
                        <c:v>1.37</c:v>
                      </c:pt>
                      <c:pt idx="23">
                        <c:v>1.37</c:v>
                      </c:pt>
                      <c:pt idx="24">
                        <c:v>1.37</c:v>
                      </c:pt>
                      <c:pt idx="25">
                        <c:v>1.37</c:v>
                      </c:pt>
                      <c:pt idx="26">
                        <c:v>1.37</c:v>
                      </c:pt>
                      <c:pt idx="27">
                        <c:v>1.37</c:v>
                      </c:pt>
                      <c:pt idx="28">
                        <c:v>1.37</c:v>
                      </c:pt>
                      <c:pt idx="29">
                        <c:v>1.37</c:v>
                      </c:pt>
                      <c:pt idx="30">
                        <c:v>1.37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BF1F-4A04-AD41-AEA58CA67356}"/>
                  </c:ext>
                </c:extLst>
              </c15:ser>
            </c15:filteredLineSeries>
          </c:ext>
        </c:extLst>
      </c:lineChart>
      <c:catAx>
        <c:axId val="69824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249848"/>
        <c:crosses val="autoZero"/>
        <c:auto val="1"/>
        <c:lblAlgn val="ctr"/>
        <c:lblOffset val="100"/>
        <c:noMultiLvlLbl val="0"/>
      </c:catAx>
      <c:valAx>
        <c:axId val="698249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24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baseline="0" dirty="0"/>
              <a:t>Long Rate - Low Scenarios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074781277340334"/>
          <c:y val="0.17171296296296298"/>
          <c:w val="0.87258552055992999"/>
          <c:h val="0.56412766112569257"/>
        </c:manualLayout>
      </c:layout>
      <c:lineChart>
        <c:grouping val="standard"/>
        <c:varyColors val="0"/>
        <c:ser>
          <c:idx val="1"/>
          <c:order val="1"/>
          <c:tx>
            <c:strRef>
              <c:f>'Scenario Summaries'!$Y$25</c:f>
              <c:strCache>
                <c:ptCount val="1"/>
                <c:pt idx="0">
                  <c:v>MDS2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Summaries'!$Y$26:$Y$56</c:f>
              <c:numCache>
                <c:formatCode>_(* #,##0.00_);_(* \(#,##0.00\);_(* "-"??_);_(@_)</c:formatCode>
                <c:ptCount val="31"/>
                <c:pt idx="0">
                  <c:v>1.55</c:v>
                </c:pt>
                <c:pt idx="1">
                  <c:v>1.62</c:v>
                </c:pt>
                <c:pt idx="2">
                  <c:v>1.69</c:v>
                </c:pt>
                <c:pt idx="3">
                  <c:v>1.76</c:v>
                </c:pt>
                <c:pt idx="4">
                  <c:v>1.83</c:v>
                </c:pt>
                <c:pt idx="5">
                  <c:v>1.9</c:v>
                </c:pt>
                <c:pt idx="6">
                  <c:v>1.97</c:v>
                </c:pt>
                <c:pt idx="7">
                  <c:v>2.04</c:v>
                </c:pt>
                <c:pt idx="8">
                  <c:v>2.11</c:v>
                </c:pt>
                <c:pt idx="9">
                  <c:v>2.1800000000000002</c:v>
                </c:pt>
                <c:pt idx="10">
                  <c:v>2.25</c:v>
                </c:pt>
                <c:pt idx="11">
                  <c:v>2.3199999999999998</c:v>
                </c:pt>
                <c:pt idx="12">
                  <c:v>2.39</c:v>
                </c:pt>
                <c:pt idx="13">
                  <c:v>2.46</c:v>
                </c:pt>
                <c:pt idx="14">
                  <c:v>2.5299999999999998</c:v>
                </c:pt>
                <c:pt idx="15">
                  <c:v>2.6</c:v>
                </c:pt>
                <c:pt idx="16">
                  <c:v>2.6</c:v>
                </c:pt>
                <c:pt idx="17">
                  <c:v>2.6</c:v>
                </c:pt>
                <c:pt idx="18">
                  <c:v>2.6</c:v>
                </c:pt>
                <c:pt idx="19">
                  <c:v>2.6</c:v>
                </c:pt>
                <c:pt idx="20">
                  <c:v>2.6</c:v>
                </c:pt>
                <c:pt idx="21">
                  <c:v>2.6</c:v>
                </c:pt>
                <c:pt idx="22">
                  <c:v>2.6</c:v>
                </c:pt>
                <c:pt idx="23">
                  <c:v>2.6</c:v>
                </c:pt>
                <c:pt idx="24">
                  <c:v>2.6</c:v>
                </c:pt>
                <c:pt idx="25">
                  <c:v>2.6</c:v>
                </c:pt>
                <c:pt idx="26">
                  <c:v>2.6</c:v>
                </c:pt>
                <c:pt idx="27">
                  <c:v>2.6</c:v>
                </c:pt>
                <c:pt idx="28">
                  <c:v>2.6</c:v>
                </c:pt>
                <c:pt idx="29">
                  <c:v>2.6</c:v>
                </c:pt>
                <c:pt idx="30">
                  <c:v>2.6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0-FBF7-4353-BA35-B824CD302B83}"/>
            </c:ext>
          </c:extLst>
        </c:ser>
        <c:ser>
          <c:idx val="3"/>
          <c:order val="3"/>
          <c:tx>
            <c:strRef>
              <c:f>'Scenario Summaries'!$AA$25</c:f>
              <c:strCache>
                <c:ptCount val="1"/>
                <c:pt idx="0">
                  <c:v>MDS4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Summaries'!$AA$26:$AA$56</c:f>
              <c:numCache>
                <c:formatCode>_(* #,##0.00_);_(* \(#,##0.00\);_(* "-"??_);_(@_)</c:formatCode>
                <c:ptCount val="31"/>
                <c:pt idx="0">
                  <c:v>1.55</c:v>
                </c:pt>
                <c:pt idx="1">
                  <c:v>1.55</c:v>
                </c:pt>
                <c:pt idx="2">
                  <c:v>1.55</c:v>
                </c:pt>
                <c:pt idx="3">
                  <c:v>1.55</c:v>
                </c:pt>
                <c:pt idx="4">
                  <c:v>1.55</c:v>
                </c:pt>
                <c:pt idx="5">
                  <c:v>1.55</c:v>
                </c:pt>
                <c:pt idx="6">
                  <c:v>1.66</c:v>
                </c:pt>
                <c:pt idx="7">
                  <c:v>1.76</c:v>
                </c:pt>
                <c:pt idx="8">
                  <c:v>1.87</c:v>
                </c:pt>
                <c:pt idx="9">
                  <c:v>1.97</c:v>
                </c:pt>
                <c:pt idx="10">
                  <c:v>2.08</c:v>
                </c:pt>
                <c:pt idx="11">
                  <c:v>2.1800000000000002</c:v>
                </c:pt>
                <c:pt idx="12">
                  <c:v>2.29</c:v>
                </c:pt>
                <c:pt idx="13">
                  <c:v>2.39</c:v>
                </c:pt>
                <c:pt idx="14">
                  <c:v>2.5</c:v>
                </c:pt>
                <c:pt idx="15">
                  <c:v>2.6</c:v>
                </c:pt>
                <c:pt idx="16">
                  <c:v>2.6</c:v>
                </c:pt>
                <c:pt idx="17">
                  <c:v>2.6</c:v>
                </c:pt>
                <c:pt idx="18">
                  <c:v>2.6</c:v>
                </c:pt>
                <c:pt idx="19">
                  <c:v>2.6</c:v>
                </c:pt>
                <c:pt idx="20">
                  <c:v>2.6</c:v>
                </c:pt>
                <c:pt idx="21">
                  <c:v>2.6</c:v>
                </c:pt>
                <c:pt idx="22">
                  <c:v>2.6</c:v>
                </c:pt>
                <c:pt idx="23">
                  <c:v>2.6</c:v>
                </c:pt>
                <c:pt idx="24">
                  <c:v>2.6</c:v>
                </c:pt>
                <c:pt idx="25">
                  <c:v>2.6</c:v>
                </c:pt>
                <c:pt idx="26">
                  <c:v>2.6</c:v>
                </c:pt>
                <c:pt idx="27">
                  <c:v>2.6</c:v>
                </c:pt>
                <c:pt idx="28">
                  <c:v>2.6</c:v>
                </c:pt>
                <c:pt idx="29">
                  <c:v>2.6</c:v>
                </c:pt>
                <c:pt idx="30">
                  <c:v>2.6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1-FBF7-4353-BA35-B824CD302B83}"/>
            </c:ext>
          </c:extLst>
        </c:ser>
        <c:ser>
          <c:idx val="5"/>
          <c:order val="5"/>
          <c:tx>
            <c:strRef>
              <c:f>'Scenario Summaries'!$AC$25</c:f>
              <c:strCache>
                <c:ptCount val="1"/>
                <c:pt idx="0">
                  <c:v>MDS6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Summaries'!$AC$26:$AC$56</c:f>
              <c:numCache>
                <c:formatCode>_(* #,##0.00_);_(* \(#,##0.00\);_(* "-"??_);_(@_)</c:formatCode>
                <c:ptCount val="31"/>
                <c:pt idx="0">
                  <c:v>1.55</c:v>
                </c:pt>
                <c:pt idx="1">
                  <c:v>1.47</c:v>
                </c:pt>
                <c:pt idx="2">
                  <c:v>1.55</c:v>
                </c:pt>
                <c:pt idx="3">
                  <c:v>1.63</c:v>
                </c:pt>
                <c:pt idx="4">
                  <c:v>1.71</c:v>
                </c:pt>
                <c:pt idx="5">
                  <c:v>1.79</c:v>
                </c:pt>
                <c:pt idx="6">
                  <c:v>1.88</c:v>
                </c:pt>
                <c:pt idx="7">
                  <c:v>1.96</c:v>
                </c:pt>
                <c:pt idx="8">
                  <c:v>2.04</c:v>
                </c:pt>
                <c:pt idx="9">
                  <c:v>2.12</c:v>
                </c:pt>
                <c:pt idx="10">
                  <c:v>2.2000000000000002</c:v>
                </c:pt>
                <c:pt idx="11">
                  <c:v>2.2799999999999998</c:v>
                </c:pt>
                <c:pt idx="12">
                  <c:v>2.36</c:v>
                </c:pt>
                <c:pt idx="13">
                  <c:v>2.44</c:v>
                </c:pt>
                <c:pt idx="14">
                  <c:v>2.52</c:v>
                </c:pt>
                <c:pt idx="15">
                  <c:v>2.6</c:v>
                </c:pt>
                <c:pt idx="16">
                  <c:v>2.6</c:v>
                </c:pt>
                <c:pt idx="17">
                  <c:v>2.6</c:v>
                </c:pt>
                <c:pt idx="18">
                  <c:v>2.6</c:v>
                </c:pt>
                <c:pt idx="19">
                  <c:v>2.6</c:v>
                </c:pt>
                <c:pt idx="20">
                  <c:v>2.6</c:v>
                </c:pt>
                <c:pt idx="21">
                  <c:v>2.6</c:v>
                </c:pt>
                <c:pt idx="22">
                  <c:v>2.6</c:v>
                </c:pt>
                <c:pt idx="23">
                  <c:v>2.6</c:v>
                </c:pt>
                <c:pt idx="24">
                  <c:v>2.6</c:v>
                </c:pt>
                <c:pt idx="25">
                  <c:v>2.6</c:v>
                </c:pt>
                <c:pt idx="26">
                  <c:v>2.6</c:v>
                </c:pt>
                <c:pt idx="27">
                  <c:v>2.6</c:v>
                </c:pt>
                <c:pt idx="28">
                  <c:v>2.6</c:v>
                </c:pt>
                <c:pt idx="29">
                  <c:v>2.6</c:v>
                </c:pt>
                <c:pt idx="30">
                  <c:v>2.6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2-FBF7-4353-BA35-B824CD302B83}"/>
            </c:ext>
          </c:extLst>
        </c:ser>
        <c:ser>
          <c:idx val="7"/>
          <c:order val="7"/>
          <c:tx>
            <c:strRef>
              <c:f>'Scenario Summaries'!$AE$25</c:f>
              <c:strCache>
                <c:ptCount val="1"/>
                <c:pt idx="0">
                  <c:v>MDS8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Summaries'!$AE$26:$AE$56</c:f>
              <c:numCache>
                <c:formatCode>_(* #,##0.00_);_(* \(#,##0.00\);_(* "-"??_);_(@_)</c:formatCode>
                <c:ptCount val="31"/>
                <c:pt idx="0">
                  <c:v>1.55</c:v>
                </c:pt>
                <c:pt idx="1">
                  <c:v>1.55</c:v>
                </c:pt>
                <c:pt idx="2">
                  <c:v>1.55</c:v>
                </c:pt>
                <c:pt idx="3">
                  <c:v>1.55</c:v>
                </c:pt>
                <c:pt idx="4">
                  <c:v>1.55</c:v>
                </c:pt>
                <c:pt idx="5">
                  <c:v>1.55</c:v>
                </c:pt>
                <c:pt idx="6">
                  <c:v>1.47</c:v>
                </c:pt>
                <c:pt idx="7">
                  <c:v>1.6</c:v>
                </c:pt>
                <c:pt idx="8">
                  <c:v>1.72</c:v>
                </c:pt>
                <c:pt idx="9">
                  <c:v>1.85</c:v>
                </c:pt>
                <c:pt idx="10">
                  <c:v>1.97</c:v>
                </c:pt>
                <c:pt idx="11">
                  <c:v>2.1</c:v>
                </c:pt>
                <c:pt idx="12">
                  <c:v>2.2200000000000002</c:v>
                </c:pt>
                <c:pt idx="13">
                  <c:v>2.35</c:v>
                </c:pt>
                <c:pt idx="14">
                  <c:v>2.4700000000000002</c:v>
                </c:pt>
                <c:pt idx="15">
                  <c:v>2.6</c:v>
                </c:pt>
                <c:pt idx="16">
                  <c:v>2.6</c:v>
                </c:pt>
                <c:pt idx="17">
                  <c:v>2.6</c:v>
                </c:pt>
                <c:pt idx="18">
                  <c:v>2.6</c:v>
                </c:pt>
                <c:pt idx="19">
                  <c:v>2.6</c:v>
                </c:pt>
                <c:pt idx="20">
                  <c:v>2.6</c:v>
                </c:pt>
                <c:pt idx="21">
                  <c:v>2.6</c:v>
                </c:pt>
                <c:pt idx="22">
                  <c:v>2.6</c:v>
                </c:pt>
                <c:pt idx="23">
                  <c:v>2.6</c:v>
                </c:pt>
                <c:pt idx="24">
                  <c:v>2.6</c:v>
                </c:pt>
                <c:pt idx="25">
                  <c:v>2.6</c:v>
                </c:pt>
                <c:pt idx="26">
                  <c:v>2.6</c:v>
                </c:pt>
                <c:pt idx="27">
                  <c:v>2.6</c:v>
                </c:pt>
                <c:pt idx="28">
                  <c:v>2.6</c:v>
                </c:pt>
                <c:pt idx="29">
                  <c:v>2.6</c:v>
                </c:pt>
                <c:pt idx="30">
                  <c:v>2.6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3-FBF7-4353-BA35-B824CD302B83}"/>
            </c:ext>
          </c:extLst>
        </c:ser>
        <c:ser>
          <c:idx val="9"/>
          <c:order val="9"/>
          <c:tx>
            <c:strRef>
              <c:f>'Scenario Summaries'!$AG$25</c:f>
              <c:strCache>
                <c:ptCount val="1"/>
                <c:pt idx="0">
                  <c:v>MDS10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Summaries'!$AG$26:$AG$56</c:f>
              <c:numCache>
                <c:formatCode>_(* #,##0.00_);_(* \(#,##0.00\);_(* "-"??_);_(@_)</c:formatCode>
                <c:ptCount val="31"/>
                <c:pt idx="0">
                  <c:v>1.55</c:v>
                </c:pt>
                <c:pt idx="1">
                  <c:v>1.55</c:v>
                </c:pt>
                <c:pt idx="2">
                  <c:v>1.47</c:v>
                </c:pt>
                <c:pt idx="3">
                  <c:v>1.44</c:v>
                </c:pt>
                <c:pt idx="4">
                  <c:v>1.4100000000000001</c:v>
                </c:pt>
                <c:pt idx="5">
                  <c:v>1.3800000000000001</c:v>
                </c:pt>
                <c:pt idx="6">
                  <c:v>1.35</c:v>
                </c:pt>
                <c:pt idx="7">
                  <c:v>1.32</c:v>
                </c:pt>
                <c:pt idx="8">
                  <c:v>1.32</c:v>
                </c:pt>
                <c:pt idx="9">
                  <c:v>1.35</c:v>
                </c:pt>
                <c:pt idx="10">
                  <c:v>1.3800000000000001</c:v>
                </c:pt>
                <c:pt idx="11">
                  <c:v>1.4100000000000001</c:v>
                </c:pt>
                <c:pt idx="12">
                  <c:v>1.44</c:v>
                </c:pt>
                <c:pt idx="13">
                  <c:v>1.47</c:v>
                </c:pt>
                <c:pt idx="14">
                  <c:v>1.52</c:v>
                </c:pt>
                <c:pt idx="15">
                  <c:v>1.6</c:v>
                </c:pt>
                <c:pt idx="16">
                  <c:v>1.6800000000000002</c:v>
                </c:pt>
                <c:pt idx="17">
                  <c:v>1.75</c:v>
                </c:pt>
                <c:pt idx="18">
                  <c:v>1.83</c:v>
                </c:pt>
                <c:pt idx="19">
                  <c:v>1.9</c:v>
                </c:pt>
                <c:pt idx="20">
                  <c:v>1.98</c:v>
                </c:pt>
                <c:pt idx="21">
                  <c:v>2.0499999999999998</c:v>
                </c:pt>
                <c:pt idx="22">
                  <c:v>2.13</c:v>
                </c:pt>
                <c:pt idx="23">
                  <c:v>2.2000000000000002</c:v>
                </c:pt>
                <c:pt idx="24">
                  <c:v>2.2800000000000002</c:v>
                </c:pt>
                <c:pt idx="25">
                  <c:v>2.35</c:v>
                </c:pt>
                <c:pt idx="26">
                  <c:v>2.4300000000000002</c:v>
                </c:pt>
                <c:pt idx="27">
                  <c:v>2.5</c:v>
                </c:pt>
                <c:pt idx="28">
                  <c:v>2.58</c:v>
                </c:pt>
                <c:pt idx="29">
                  <c:v>2.6500000000000004</c:v>
                </c:pt>
                <c:pt idx="30">
                  <c:v>2.73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4-FBF7-4353-BA35-B824CD302B83}"/>
            </c:ext>
          </c:extLst>
        </c:ser>
        <c:ser>
          <c:idx val="11"/>
          <c:order val="11"/>
          <c:tx>
            <c:strRef>
              <c:f>'Scenario Summaries'!$AI$25</c:f>
              <c:strCache>
                <c:ptCount val="1"/>
                <c:pt idx="0">
                  <c:v>MDS12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rgbClr val="7030A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Summaries'!$AI$26:$AI$56</c:f>
              <c:numCache>
                <c:formatCode>_(* #,##0.00_);_(* \(#,##0.00\);_(* "-"??_);_(@_)</c:formatCode>
                <c:ptCount val="31"/>
                <c:pt idx="0">
                  <c:v>1.55</c:v>
                </c:pt>
                <c:pt idx="1">
                  <c:v>1.55</c:v>
                </c:pt>
                <c:pt idx="2">
                  <c:v>1.47</c:v>
                </c:pt>
                <c:pt idx="3">
                  <c:v>1.44</c:v>
                </c:pt>
                <c:pt idx="4">
                  <c:v>1.4100000000000001</c:v>
                </c:pt>
                <c:pt idx="5">
                  <c:v>1.3800000000000001</c:v>
                </c:pt>
                <c:pt idx="6">
                  <c:v>1.35</c:v>
                </c:pt>
                <c:pt idx="7">
                  <c:v>1.32</c:v>
                </c:pt>
                <c:pt idx="8">
                  <c:v>1.32</c:v>
                </c:pt>
                <c:pt idx="9">
                  <c:v>1.35</c:v>
                </c:pt>
                <c:pt idx="10">
                  <c:v>1.3800000000000001</c:v>
                </c:pt>
                <c:pt idx="11">
                  <c:v>1.4100000000000001</c:v>
                </c:pt>
                <c:pt idx="12">
                  <c:v>1.44</c:v>
                </c:pt>
                <c:pt idx="13">
                  <c:v>1.47</c:v>
                </c:pt>
                <c:pt idx="14">
                  <c:v>1.52</c:v>
                </c:pt>
                <c:pt idx="15">
                  <c:v>1.6</c:v>
                </c:pt>
                <c:pt idx="16">
                  <c:v>1.6800000000000002</c:v>
                </c:pt>
                <c:pt idx="17">
                  <c:v>1.75</c:v>
                </c:pt>
                <c:pt idx="18">
                  <c:v>1.83</c:v>
                </c:pt>
                <c:pt idx="19">
                  <c:v>1.9</c:v>
                </c:pt>
                <c:pt idx="20">
                  <c:v>1.98</c:v>
                </c:pt>
                <c:pt idx="21">
                  <c:v>2.0499999999999998</c:v>
                </c:pt>
                <c:pt idx="22">
                  <c:v>2.13</c:v>
                </c:pt>
                <c:pt idx="23">
                  <c:v>2.2000000000000002</c:v>
                </c:pt>
                <c:pt idx="24">
                  <c:v>2.2800000000000002</c:v>
                </c:pt>
                <c:pt idx="25">
                  <c:v>2.35</c:v>
                </c:pt>
                <c:pt idx="26">
                  <c:v>2.4300000000000002</c:v>
                </c:pt>
                <c:pt idx="27">
                  <c:v>2.5</c:v>
                </c:pt>
                <c:pt idx="28">
                  <c:v>2.58</c:v>
                </c:pt>
                <c:pt idx="29">
                  <c:v>2.6500000000000004</c:v>
                </c:pt>
                <c:pt idx="30">
                  <c:v>2.73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5-FBF7-4353-BA35-B824CD302B83}"/>
            </c:ext>
          </c:extLst>
        </c:ser>
        <c:ser>
          <c:idx val="19"/>
          <c:order val="17"/>
          <c:tx>
            <c:strRef>
              <c:f>'Scenario Summaries'!$AO$25</c:f>
              <c:strCache>
                <c:ptCount val="1"/>
                <c:pt idx="0">
                  <c:v>NY5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rgbClr val="848484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Summaries'!$AO$26:$AO$56</c:f>
              <c:numCache>
                <c:formatCode>_(* #,##0.00_);_(* \(#,##0.00\);_(* "-"??_);_(@_)</c:formatCode>
                <c:ptCount val="31"/>
                <c:pt idx="0">
                  <c:v>1.55</c:v>
                </c:pt>
                <c:pt idx="1">
                  <c:v>1.37</c:v>
                </c:pt>
                <c:pt idx="2">
                  <c:v>1.37</c:v>
                </c:pt>
                <c:pt idx="3">
                  <c:v>1.37</c:v>
                </c:pt>
                <c:pt idx="4">
                  <c:v>1.37</c:v>
                </c:pt>
                <c:pt idx="5">
                  <c:v>1.37</c:v>
                </c:pt>
                <c:pt idx="6">
                  <c:v>1.37</c:v>
                </c:pt>
                <c:pt idx="7">
                  <c:v>1.37</c:v>
                </c:pt>
                <c:pt idx="8">
                  <c:v>1.37</c:v>
                </c:pt>
                <c:pt idx="9">
                  <c:v>1.37</c:v>
                </c:pt>
                <c:pt idx="10">
                  <c:v>1.37</c:v>
                </c:pt>
                <c:pt idx="11">
                  <c:v>1.37</c:v>
                </c:pt>
                <c:pt idx="12">
                  <c:v>1.37</c:v>
                </c:pt>
                <c:pt idx="13">
                  <c:v>1.37</c:v>
                </c:pt>
                <c:pt idx="14">
                  <c:v>1.37</c:v>
                </c:pt>
                <c:pt idx="15">
                  <c:v>1.37</c:v>
                </c:pt>
                <c:pt idx="16">
                  <c:v>1.37</c:v>
                </c:pt>
                <c:pt idx="17">
                  <c:v>1.37</c:v>
                </c:pt>
                <c:pt idx="18">
                  <c:v>1.37</c:v>
                </c:pt>
                <c:pt idx="19">
                  <c:v>1.37</c:v>
                </c:pt>
                <c:pt idx="20">
                  <c:v>1.37</c:v>
                </c:pt>
                <c:pt idx="21">
                  <c:v>1.37</c:v>
                </c:pt>
                <c:pt idx="22">
                  <c:v>1.37</c:v>
                </c:pt>
                <c:pt idx="23">
                  <c:v>1.37</c:v>
                </c:pt>
                <c:pt idx="24">
                  <c:v>1.37</c:v>
                </c:pt>
                <c:pt idx="25">
                  <c:v>1.37</c:v>
                </c:pt>
                <c:pt idx="26">
                  <c:v>1.37</c:v>
                </c:pt>
                <c:pt idx="27">
                  <c:v>1.37</c:v>
                </c:pt>
                <c:pt idx="28">
                  <c:v>1.37</c:v>
                </c:pt>
                <c:pt idx="29">
                  <c:v>1.37</c:v>
                </c:pt>
                <c:pt idx="30">
                  <c:v>1.37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6-FBF7-4353-BA35-B824CD302B83}"/>
            </c:ext>
          </c:extLst>
        </c:ser>
        <c:ser>
          <c:idx val="20"/>
          <c:order val="18"/>
          <c:tx>
            <c:strRef>
              <c:f>'Scenario Summaries'!$AP$25</c:f>
              <c:strCache>
                <c:ptCount val="1"/>
                <c:pt idx="0">
                  <c:v>NY6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rgbClr val="335AA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Summaries'!$AP$26:$AP$56</c:f>
              <c:numCache>
                <c:formatCode>_(* #,##0.00_);_(* \(#,##0.00\);_(* "-"??_);_(@_)</c:formatCode>
                <c:ptCount val="31"/>
                <c:pt idx="0">
                  <c:v>1.55</c:v>
                </c:pt>
                <c:pt idx="1">
                  <c:v>1.37</c:v>
                </c:pt>
                <c:pt idx="2">
                  <c:v>1.37</c:v>
                </c:pt>
                <c:pt idx="3">
                  <c:v>1.37</c:v>
                </c:pt>
                <c:pt idx="4">
                  <c:v>1.37</c:v>
                </c:pt>
                <c:pt idx="5">
                  <c:v>1.37</c:v>
                </c:pt>
                <c:pt idx="6">
                  <c:v>1.37</c:v>
                </c:pt>
                <c:pt idx="7">
                  <c:v>1.37</c:v>
                </c:pt>
                <c:pt idx="8">
                  <c:v>1.37</c:v>
                </c:pt>
                <c:pt idx="9">
                  <c:v>1.37</c:v>
                </c:pt>
                <c:pt idx="10">
                  <c:v>1.55</c:v>
                </c:pt>
                <c:pt idx="11">
                  <c:v>1.55</c:v>
                </c:pt>
                <c:pt idx="12">
                  <c:v>1.55</c:v>
                </c:pt>
                <c:pt idx="13">
                  <c:v>1.55</c:v>
                </c:pt>
                <c:pt idx="14">
                  <c:v>1.55</c:v>
                </c:pt>
                <c:pt idx="15">
                  <c:v>1.55</c:v>
                </c:pt>
                <c:pt idx="16">
                  <c:v>1.55</c:v>
                </c:pt>
                <c:pt idx="17">
                  <c:v>1.55</c:v>
                </c:pt>
                <c:pt idx="18">
                  <c:v>1.55</c:v>
                </c:pt>
                <c:pt idx="19">
                  <c:v>1.55</c:v>
                </c:pt>
                <c:pt idx="20">
                  <c:v>1.55</c:v>
                </c:pt>
                <c:pt idx="21">
                  <c:v>1.55</c:v>
                </c:pt>
                <c:pt idx="22">
                  <c:v>1.55</c:v>
                </c:pt>
                <c:pt idx="23">
                  <c:v>1.55</c:v>
                </c:pt>
                <c:pt idx="24">
                  <c:v>1.55</c:v>
                </c:pt>
                <c:pt idx="25">
                  <c:v>1.55</c:v>
                </c:pt>
                <c:pt idx="26">
                  <c:v>1.55</c:v>
                </c:pt>
                <c:pt idx="27">
                  <c:v>1.55</c:v>
                </c:pt>
                <c:pt idx="28">
                  <c:v>1.55</c:v>
                </c:pt>
                <c:pt idx="29">
                  <c:v>1.55</c:v>
                </c:pt>
                <c:pt idx="30">
                  <c:v>1.55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7-FBF7-4353-BA35-B824CD302B83}"/>
            </c:ext>
          </c:extLst>
        </c:ser>
        <c:ser>
          <c:idx val="21"/>
          <c:order val="19"/>
          <c:tx>
            <c:strRef>
              <c:f>'Scenario Summaries'!$AQ$25</c:f>
              <c:strCache>
                <c:ptCount val="1"/>
                <c:pt idx="0">
                  <c:v>NY7</c:v>
                </c:pt>
              </c:strCache>
              <c:extLst xmlns:c15="http://schemas.microsoft.com/office/drawing/2012/chart"/>
            </c:strRef>
          </c:tx>
          <c:spPr>
            <a:ln w="19050" cap="rnd">
              <a:solidFill>
                <a:schemeClr val="accent4">
                  <a:lumMod val="8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'Scenario Summaries'!$A$26:$A$56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'Scenario Summaries'!$AQ$26:$AQ$56</c:f>
              <c:numCache>
                <c:formatCode>_(* #,##0.00_);_(* \(#,##0.00\);_(* "-"??_);_(@_)</c:formatCode>
                <c:ptCount val="31"/>
                <c:pt idx="0">
                  <c:v>1.55</c:v>
                </c:pt>
                <c:pt idx="1">
                  <c:v>1.37</c:v>
                </c:pt>
                <c:pt idx="2">
                  <c:v>1.37</c:v>
                </c:pt>
                <c:pt idx="3">
                  <c:v>1.37</c:v>
                </c:pt>
                <c:pt idx="4">
                  <c:v>1.37</c:v>
                </c:pt>
                <c:pt idx="5">
                  <c:v>1.37</c:v>
                </c:pt>
                <c:pt idx="6">
                  <c:v>1.37</c:v>
                </c:pt>
                <c:pt idx="7">
                  <c:v>1.37</c:v>
                </c:pt>
                <c:pt idx="8">
                  <c:v>1.37</c:v>
                </c:pt>
                <c:pt idx="9">
                  <c:v>1.37</c:v>
                </c:pt>
                <c:pt idx="10">
                  <c:v>1.37</c:v>
                </c:pt>
                <c:pt idx="11">
                  <c:v>1.37</c:v>
                </c:pt>
                <c:pt idx="12">
                  <c:v>1.37</c:v>
                </c:pt>
                <c:pt idx="13">
                  <c:v>1.37</c:v>
                </c:pt>
                <c:pt idx="14">
                  <c:v>1.37</c:v>
                </c:pt>
                <c:pt idx="15">
                  <c:v>1.37</c:v>
                </c:pt>
                <c:pt idx="16">
                  <c:v>1.37</c:v>
                </c:pt>
                <c:pt idx="17">
                  <c:v>1.37</c:v>
                </c:pt>
                <c:pt idx="18">
                  <c:v>1.37</c:v>
                </c:pt>
                <c:pt idx="19">
                  <c:v>1.37</c:v>
                </c:pt>
                <c:pt idx="20">
                  <c:v>1.37</c:v>
                </c:pt>
                <c:pt idx="21">
                  <c:v>1.37</c:v>
                </c:pt>
                <c:pt idx="22">
                  <c:v>1.37</c:v>
                </c:pt>
                <c:pt idx="23">
                  <c:v>1.37</c:v>
                </c:pt>
                <c:pt idx="24">
                  <c:v>1.37</c:v>
                </c:pt>
                <c:pt idx="25">
                  <c:v>1.37</c:v>
                </c:pt>
                <c:pt idx="26">
                  <c:v>1.37</c:v>
                </c:pt>
                <c:pt idx="27">
                  <c:v>1.37</c:v>
                </c:pt>
                <c:pt idx="28">
                  <c:v>1.37</c:v>
                </c:pt>
                <c:pt idx="29">
                  <c:v>1.37</c:v>
                </c:pt>
                <c:pt idx="30">
                  <c:v>1.37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8-FBF7-4353-BA35-B824CD302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8248280"/>
        <c:axId val="69824867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'Scenario Summaries'!$X$25</c15:sqref>
                        </c15:formulaRef>
                      </c:ext>
                    </c:extLst>
                    <c:strCache>
                      <c:ptCount val="1"/>
                      <c:pt idx="0">
                        <c:v>MDS1</c:v>
                      </c:pt>
                    </c:strCache>
                  </c:strRef>
                </c:tx>
                <c:spPr>
                  <a:ln w="19050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'Scenario Summaries'!$X$26:$X$56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1.55</c:v>
                      </c:pt>
                      <c:pt idx="1">
                        <c:v>1.95</c:v>
                      </c:pt>
                      <c:pt idx="2">
                        <c:v>2.34</c:v>
                      </c:pt>
                      <c:pt idx="3">
                        <c:v>2.74</c:v>
                      </c:pt>
                      <c:pt idx="4">
                        <c:v>3.14</c:v>
                      </c:pt>
                      <c:pt idx="5">
                        <c:v>3.53</c:v>
                      </c:pt>
                      <c:pt idx="6">
                        <c:v>3.93</c:v>
                      </c:pt>
                      <c:pt idx="7">
                        <c:v>4.33</c:v>
                      </c:pt>
                      <c:pt idx="8">
                        <c:v>4.72</c:v>
                      </c:pt>
                      <c:pt idx="9">
                        <c:v>5.12</c:v>
                      </c:pt>
                      <c:pt idx="10">
                        <c:v>5.52</c:v>
                      </c:pt>
                      <c:pt idx="11">
                        <c:v>5.91</c:v>
                      </c:pt>
                      <c:pt idx="12">
                        <c:v>6.31</c:v>
                      </c:pt>
                      <c:pt idx="13">
                        <c:v>6.71</c:v>
                      </c:pt>
                      <c:pt idx="14">
                        <c:v>7.1</c:v>
                      </c:pt>
                      <c:pt idx="15">
                        <c:v>7.5</c:v>
                      </c:pt>
                      <c:pt idx="16">
                        <c:v>7.5</c:v>
                      </c:pt>
                      <c:pt idx="17">
                        <c:v>7.5</c:v>
                      </c:pt>
                      <c:pt idx="18">
                        <c:v>7.5</c:v>
                      </c:pt>
                      <c:pt idx="19">
                        <c:v>7.5</c:v>
                      </c:pt>
                      <c:pt idx="20">
                        <c:v>7.5</c:v>
                      </c:pt>
                      <c:pt idx="21">
                        <c:v>7.5</c:v>
                      </c:pt>
                      <c:pt idx="22">
                        <c:v>7.5</c:v>
                      </c:pt>
                      <c:pt idx="23">
                        <c:v>7.5</c:v>
                      </c:pt>
                      <c:pt idx="24">
                        <c:v>7.5</c:v>
                      </c:pt>
                      <c:pt idx="25">
                        <c:v>7.5</c:v>
                      </c:pt>
                      <c:pt idx="26">
                        <c:v>7.5</c:v>
                      </c:pt>
                      <c:pt idx="27">
                        <c:v>7.5</c:v>
                      </c:pt>
                      <c:pt idx="28">
                        <c:v>7.5</c:v>
                      </c:pt>
                      <c:pt idx="29">
                        <c:v>7.5</c:v>
                      </c:pt>
                      <c:pt idx="30">
                        <c:v>7.5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9-FBF7-4353-BA35-B824CD302B83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Summaries'!$Z$25</c15:sqref>
                        </c15:formulaRef>
                      </c:ext>
                    </c:extLst>
                    <c:strCache>
                      <c:ptCount val="1"/>
                      <c:pt idx="0">
                        <c:v>MDS3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Summaries'!$Z$26:$Z$56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1.55</c:v>
                      </c:pt>
                      <c:pt idx="1">
                        <c:v>1.55</c:v>
                      </c:pt>
                      <c:pt idx="2">
                        <c:v>1.55</c:v>
                      </c:pt>
                      <c:pt idx="3">
                        <c:v>1.55</c:v>
                      </c:pt>
                      <c:pt idx="4">
                        <c:v>1.55</c:v>
                      </c:pt>
                      <c:pt idx="5">
                        <c:v>1.55</c:v>
                      </c:pt>
                      <c:pt idx="6">
                        <c:v>2.15</c:v>
                      </c:pt>
                      <c:pt idx="7">
                        <c:v>2.74</c:v>
                      </c:pt>
                      <c:pt idx="8">
                        <c:v>3.34</c:v>
                      </c:pt>
                      <c:pt idx="9">
                        <c:v>3.93</c:v>
                      </c:pt>
                      <c:pt idx="10">
                        <c:v>4.53</c:v>
                      </c:pt>
                      <c:pt idx="11">
                        <c:v>5.12</c:v>
                      </c:pt>
                      <c:pt idx="12">
                        <c:v>5.72</c:v>
                      </c:pt>
                      <c:pt idx="13">
                        <c:v>6.31</c:v>
                      </c:pt>
                      <c:pt idx="14">
                        <c:v>6.91</c:v>
                      </c:pt>
                      <c:pt idx="15">
                        <c:v>7.5</c:v>
                      </c:pt>
                      <c:pt idx="16">
                        <c:v>7.5</c:v>
                      </c:pt>
                      <c:pt idx="17">
                        <c:v>7.5</c:v>
                      </c:pt>
                      <c:pt idx="18">
                        <c:v>7.5</c:v>
                      </c:pt>
                      <c:pt idx="19">
                        <c:v>7.5</c:v>
                      </c:pt>
                      <c:pt idx="20">
                        <c:v>7.5</c:v>
                      </c:pt>
                      <c:pt idx="21">
                        <c:v>7.5</c:v>
                      </c:pt>
                      <c:pt idx="22">
                        <c:v>7.5</c:v>
                      </c:pt>
                      <c:pt idx="23">
                        <c:v>7.5</c:v>
                      </c:pt>
                      <c:pt idx="24">
                        <c:v>7.5</c:v>
                      </c:pt>
                      <c:pt idx="25">
                        <c:v>7.5</c:v>
                      </c:pt>
                      <c:pt idx="26">
                        <c:v>7.5</c:v>
                      </c:pt>
                      <c:pt idx="27">
                        <c:v>7.5</c:v>
                      </c:pt>
                      <c:pt idx="28">
                        <c:v>7.5</c:v>
                      </c:pt>
                      <c:pt idx="29">
                        <c:v>7.5</c:v>
                      </c:pt>
                      <c:pt idx="30">
                        <c:v>7.5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FBF7-4353-BA35-B824CD302B83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Summaries'!$AB$25</c15:sqref>
                        </c15:formulaRef>
                      </c:ext>
                    </c:extLst>
                    <c:strCache>
                      <c:ptCount val="1"/>
                      <c:pt idx="0">
                        <c:v>MDS5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Summaries'!$AB$26:$AB$56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1.55</c:v>
                      </c:pt>
                      <c:pt idx="1">
                        <c:v>2.6</c:v>
                      </c:pt>
                      <c:pt idx="2">
                        <c:v>2.95</c:v>
                      </c:pt>
                      <c:pt idx="3">
                        <c:v>3.3</c:v>
                      </c:pt>
                      <c:pt idx="4">
                        <c:v>3.65</c:v>
                      </c:pt>
                      <c:pt idx="5">
                        <c:v>4</c:v>
                      </c:pt>
                      <c:pt idx="6">
                        <c:v>4.3499999999999996</c:v>
                      </c:pt>
                      <c:pt idx="7">
                        <c:v>4.7</c:v>
                      </c:pt>
                      <c:pt idx="8">
                        <c:v>5.05</c:v>
                      </c:pt>
                      <c:pt idx="9">
                        <c:v>5.4</c:v>
                      </c:pt>
                      <c:pt idx="10">
                        <c:v>5.75</c:v>
                      </c:pt>
                      <c:pt idx="11">
                        <c:v>6.1</c:v>
                      </c:pt>
                      <c:pt idx="12">
                        <c:v>6.45</c:v>
                      </c:pt>
                      <c:pt idx="13">
                        <c:v>6.8</c:v>
                      </c:pt>
                      <c:pt idx="14">
                        <c:v>7.15</c:v>
                      </c:pt>
                      <c:pt idx="15">
                        <c:v>7.5</c:v>
                      </c:pt>
                      <c:pt idx="16">
                        <c:v>7.5</c:v>
                      </c:pt>
                      <c:pt idx="17">
                        <c:v>7.5</c:v>
                      </c:pt>
                      <c:pt idx="18">
                        <c:v>7.5</c:v>
                      </c:pt>
                      <c:pt idx="19">
                        <c:v>7.5</c:v>
                      </c:pt>
                      <c:pt idx="20">
                        <c:v>7.5</c:v>
                      </c:pt>
                      <c:pt idx="21">
                        <c:v>7.5</c:v>
                      </c:pt>
                      <c:pt idx="22">
                        <c:v>7.5</c:v>
                      </c:pt>
                      <c:pt idx="23">
                        <c:v>7.5</c:v>
                      </c:pt>
                      <c:pt idx="24">
                        <c:v>7.5</c:v>
                      </c:pt>
                      <c:pt idx="25">
                        <c:v>7.5</c:v>
                      </c:pt>
                      <c:pt idx="26">
                        <c:v>7.5</c:v>
                      </c:pt>
                      <c:pt idx="27">
                        <c:v>7.5</c:v>
                      </c:pt>
                      <c:pt idx="28">
                        <c:v>7.5</c:v>
                      </c:pt>
                      <c:pt idx="29">
                        <c:v>7.5</c:v>
                      </c:pt>
                      <c:pt idx="30">
                        <c:v>7.5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FBF7-4353-BA35-B824CD302B83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Summaries'!$AD$25</c15:sqref>
                        </c15:formulaRef>
                      </c:ext>
                    </c:extLst>
                    <c:strCache>
                      <c:ptCount val="1"/>
                      <c:pt idx="0">
                        <c:v>MDS7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Summaries'!$AD$26:$AD$56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1.55</c:v>
                      </c:pt>
                      <c:pt idx="1">
                        <c:v>1.55</c:v>
                      </c:pt>
                      <c:pt idx="2">
                        <c:v>1.55</c:v>
                      </c:pt>
                      <c:pt idx="3">
                        <c:v>1.55</c:v>
                      </c:pt>
                      <c:pt idx="4">
                        <c:v>1.55</c:v>
                      </c:pt>
                      <c:pt idx="5">
                        <c:v>1.55</c:v>
                      </c:pt>
                      <c:pt idx="6">
                        <c:v>2.6</c:v>
                      </c:pt>
                      <c:pt idx="7">
                        <c:v>3.14</c:v>
                      </c:pt>
                      <c:pt idx="8">
                        <c:v>3.69</c:v>
                      </c:pt>
                      <c:pt idx="9">
                        <c:v>4.2300000000000004</c:v>
                      </c:pt>
                      <c:pt idx="10">
                        <c:v>4.78</c:v>
                      </c:pt>
                      <c:pt idx="11">
                        <c:v>5.32</c:v>
                      </c:pt>
                      <c:pt idx="12">
                        <c:v>5.87</c:v>
                      </c:pt>
                      <c:pt idx="13">
                        <c:v>6.41</c:v>
                      </c:pt>
                      <c:pt idx="14">
                        <c:v>6.96</c:v>
                      </c:pt>
                      <c:pt idx="15">
                        <c:v>7.5</c:v>
                      </c:pt>
                      <c:pt idx="16">
                        <c:v>7.5</c:v>
                      </c:pt>
                      <c:pt idx="17">
                        <c:v>7.5</c:v>
                      </c:pt>
                      <c:pt idx="18">
                        <c:v>7.5</c:v>
                      </c:pt>
                      <c:pt idx="19">
                        <c:v>7.5</c:v>
                      </c:pt>
                      <c:pt idx="20">
                        <c:v>7.5</c:v>
                      </c:pt>
                      <c:pt idx="21">
                        <c:v>7.5</c:v>
                      </c:pt>
                      <c:pt idx="22">
                        <c:v>7.5</c:v>
                      </c:pt>
                      <c:pt idx="23">
                        <c:v>7.5</c:v>
                      </c:pt>
                      <c:pt idx="24">
                        <c:v>7.5</c:v>
                      </c:pt>
                      <c:pt idx="25">
                        <c:v>7.5</c:v>
                      </c:pt>
                      <c:pt idx="26">
                        <c:v>7.5</c:v>
                      </c:pt>
                      <c:pt idx="27">
                        <c:v>7.5</c:v>
                      </c:pt>
                      <c:pt idx="28">
                        <c:v>7.5</c:v>
                      </c:pt>
                      <c:pt idx="29">
                        <c:v>7.5</c:v>
                      </c:pt>
                      <c:pt idx="30">
                        <c:v>7.5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FBF7-4353-BA35-B824CD302B83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Summaries'!$AF$25</c15:sqref>
                        </c15:formulaRef>
                      </c:ext>
                    </c:extLst>
                    <c:strCache>
                      <c:ptCount val="1"/>
                      <c:pt idx="0">
                        <c:v>MDS9</c:v>
                      </c:pt>
                    </c:strCache>
                  </c:strRef>
                </c:tx>
                <c:spPr>
                  <a:ln w="19050" cap="rnd">
                    <a:solidFill>
                      <a:srgbClr val="99730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Summaries'!$AF$26:$AF$56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1.55</c:v>
                      </c:pt>
                      <c:pt idx="1">
                        <c:v>1.55</c:v>
                      </c:pt>
                      <c:pt idx="2">
                        <c:v>1.85</c:v>
                      </c:pt>
                      <c:pt idx="3">
                        <c:v>2</c:v>
                      </c:pt>
                      <c:pt idx="4">
                        <c:v>2.15</c:v>
                      </c:pt>
                      <c:pt idx="5">
                        <c:v>2.2999999999999998</c:v>
                      </c:pt>
                      <c:pt idx="6">
                        <c:v>2.4500000000000002</c:v>
                      </c:pt>
                      <c:pt idx="7">
                        <c:v>2.6</c:v>
                      </c:pt>
                      <c:pt idx="8">
                        <c:v>2.75</c:v>
                      </c:pt>
                      <c:pt idx="9">
                        <c:v>2.9000000000000004</c:v>
                      </c:pt>
                      <c:pt idx="10">
                        <c:v>3.05</c:v>
                      </c:pt>
                      <c:pt idx="11">
                        <c:v>3.2</c:v>
                      </c:pt>
                      <c:pt idx="12">
                        <c:v>3.35</c:v>
                      </c:pt>
                      <c:pt idx="13">
                        <c:v>3.5</c:v>
                      </c:pt>
                      <c:pt idx="14">
                        <c:v>3.6500000000000004</c:v>
                      </c:pt>
                      <c:pt idx="15">
                        <c:v>3.8</c:v>
                      </c:pt>
                      <c:pt idx="16">
                        <c:v>4.1500000000000004</c:v>
                      </c:pt>
                      <c:pt idx="17">
                        <c:v>4.5</c:v>
                      </c:pt>
                      <c:pt idx="18">
                        <c:v>4.8499999999999996</c:v>
                      </c:pt>
                      <c:pt idx="19">
                        <c:v>5.2</c:v>
                      </c:pt>
                      <c:pt idx="20">
                        <c:v>5.55</c:v>
                      </c:pt>
                      <c:pt idx="21">
                        <c:v>5.8999999999999995</c:v>
                      </c:pt>
                      <c:pt idx="22">
                        <c:v>6.25</c:v>
                      </c:pt>
                      <c:pt idx="23">
                        <c:v>6.6</c:v>
                      </c:pt>
                      <c:pt idx="24">
                        <c:v>6.95</c:v>
                      </c:pt>
                      <c:pt idx="25">
                        <c:v>7.3</c:v>
                      </c:pt>
                      <c:pt idx="26">
                        <c:v>7.6499999999999995</c:v>
                      </c:pt>
                      <c:pt idx="27">
                        <c:v>7.6499999999999995</c:v>
                      </c:pt>
                      <c:pt idx="28">
                        <c:v>7.6499999999999995</c:v>
                      </c:pt>
                      <c:pt idx="29">
                        <c:v>7.6499999999999995</c:v>
                      </c:pt>
                      <c:pt idx="30">
                        <c:v>7.6499999999999995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FBF7-4353-BA35-B824CD302B83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Summaries'!$AH$25</c15:sqref>
                        </c15:formulaRef>
                      </c:ext>
                    </c:extLst>
                    <c:strCache>
                      <c:ptCount val="1"/>
                      <c:pt idx="0">
                        <c:v>MDS11</c:v>
                      </c:pt>
                    </c:strCache>
                  </c:strRef>
                </c:tx>
                <c:spPr>
                  <a:ln w="19050" cap="rnd">
                    <a:solidFill>
                      <a:srgbClr val="7030A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Summaries'!$AH$26:$AH$56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1.55</c:v>
                      </c:pt>
                      <c:pt idx="1">
                        <c:v>2.2999999999999998</c:v>
                      </c:pt>
                      <c:pt idx="2">
                        <c:v>2.5999999999999996</c:v>
                      </c:pt>
                      <c:pt idx="3">
                        <c:v>2.75</c:v>
                      </c:pt>
                      <c:pt idx="4">
                        <c:v>2.9</c:v>
                      </c:pt>
                      <c:pt idx="5">
                        <c:v>3.05</c:v>
                      </c:pt>
                      <c:pt idx="6">
                        <c:v>3.1999999999999997</c:v>
                      </c:pt>
                      <c:pt idx="7">
                        <c:v>3.3499999999999996</c:v>
                      </c:pt>
                      <c:pt idx="8">
                        <c:v>3.5</c:v>
                      </c:pt>
                      <c:pt idx="9">
                        <c:v>3.65</c:v>
                      </c:pt>
                      <c:pt idx="10">
                        <c:v>3.8</c:v>
                      </c:pt>
                      <c:pt idx="11">
                        <c:v>3.9499999999999997</c:v>
                      </c:pt>
                      <c:pt idx="12">
                        <c:v>4.0999999999999996</c:v>
                      </c:pt>
                      <c:pt idx="13">
                        <c:v>4.25</c:v>
                      </c:pt>
                      <c:pt idx="14">
                        <c:v>4.4000000000000004</c:v>
                      </c:pt>
                      <c:pt idx="15">
                        <c:v>4.55</c:v>
                      </c:pt>
                      <c:pt idx="16">
                        <c:v>4.9000000000000004</c:v>
                      </c:pt>
                      <c:pt idx="17">
                        <c:v>5.25</c:v>
                      </c:pt>
                      <c:pt idx="18">
                        <c:v>5.6</c:v>
                      </c:pt>
                      <c:pt idx="19">
                        <c:v>5.9499999999999993</c:v>
                      </c:pt>
                      <c:pt idx="20">
                        <c:v>6.3</c:v>
                      </c:pt>
                      <c:pt idx="21">
                        <c:v>6.6499999999999995</c:v>
                      </c:pt>
                      <c:pt idx="22">
                        <c:v>7</c:v>
                      </c:pt>
                      <c:pt idx="23">
                        <c:v>7.35</c:v>
                      </c:pt>
                      <c:pt idx="24">
                        <c:v>7.7</c:v>
                      </c:pt>
                      <c:pt idx="25">
                        <c:v>8.0500000000000007</c:v>
                      </c:pt>
                      <c:pt idx="26">
                        <c:v>8.3999999999999986</c:v>
                      </c:pt>
                      <c:pt idx="27">
                        <c:v>8.3999999999999986</c:v>
                      </c:pt>
                      <c:pt idx="28">
                        <c:v>8.3999999999999986</c:v>
                      </c:pt>
                      <c:pt idx="29">
                        <c:v>8.3999999999999986</c:v>
                      </c:pt>
                      <c:pt idx="30">
                        <c:v>8.3999999999999986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FBF7-4353-BA35-B824CD302B83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Summaries'!$AJ$25</c15:sqref>
                        </c15:formulaRef>
                      </c:ext>
                    </c:extLst>
                    <c:strCache>
                      <c:ptCount val="1"/>
                      <c:pt idx="0">
                        <c:v>MDS13</c:v>
                      </c:pt>
                    </c:strCache>
                  </c:strRef>
                </c:tx>
                <c:spPr>
                  <a:ln w="19050" cap="rnd">
                    <a:solidFill>
                      <a:schemeClr val="tx1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Summaries'!$AJ$26:$AJ$56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1.55</c:v>
                      </c:pt>
                      <c:pt idx="1">
                        <c:v>2.44</c:v>
                      </c:pt>
                      <c:pt idx="2">
                        <c:v>3.33</c:v>
                      </c:pt>
                      <c:pt idx="3">
                        <c:v>4.22</c:v>
                      </c:pt>
                      <c:pt idx="4">
                        <c:v>5.1099999999999994</c:v>
                      </c:pt>
                      <c:pt idx="5">
                        <c:v>5.9999999999999991</c:v>
                      </c:pt>
                      <c:pt idx="6">
                        <c:v>5.4</c:v>
                      </c:pt>
                      <c:pt idx="7">
                        <c:v>4.8000000000000007</c:v>
                      </c:pt>
                      <c:pt idx="8">
                        <c:v>4.2000000000000011</c:v>
                      </c:pt>
                      <c:pt idx="9">
                        <c:v>3.600000000000001</c:v>
                      </c:pt>
                      <c:pt idx="10">
                        <c:v>3.0000000000000009</c:v>
                      </c:pt>
                      <c:pt idx="11">
                        <c:v>3.0000000000000009</c:v>
                      </c:pt>
                      <c:pt idx="12">
                        <c:v>3.0000000000000009</c:v>
                      </c:pt>
                      <c:pt idx="13">
                        <c:v>3.0000000000000009</c:v>
                      </c:pt>
                      <c:pt idx="14">
                        <c:v>3.0000000000000009</c:v>
                      </c:pt>
                      <c:pt idx="15">
                        <c:v>3.0000000000000009</c:v>
                      </c:pt>
                      <c:pt idx="16">
                        <c:v>3.0000000000000009</c:v>
                      </c:pt>
                      <c:pt idx="17">
                        <c:v>3.0000000000000009</c:v>
                      </c:pt>
                      <c:pt idx="18">
                        <c:v>3.0000000000000009</c:v>
                      </c:pt>
                      <c:pt idx="19">
                        <c:v>3.0000000000000009</c:v>
                      </c:pt>
                      <c:pt idx="20">
                        <c:v>3.0000000000000009</c:v>
                      </c:pt>
                      <c:pt idx="21">
                        <c:v>3.600000000000001</c:v>
                      </c:pt>
                      <c:pt idx="22">
                        <c:v>4.2000000000000011</c:v>
                      </c:pt>
                      <c:pt idx="23">
                        <c:v>4.8000000000000007</c:v>
                      </c:pt>
                      <c:pt idx="24">
                        <c:v>5.4</c:v>
                      </c:pt>
                      <c:pt idx="25">
                        <c:v>6</c:v>
                      </c:pt>
                      <c:pt idx="26">
                        <c:v>5.4</c:v>
                      </c:pt>
                      <c:pt idx="27">
                        <c:v>4.8000000000000007</c:v>
                      </c:pt>
                      <c:pt idx="28">
                        <c:v>4.2000000000000011</c:v>
                      </c:pt>
                      <c:pt idx="29">
                        <c:v>3.600000000000001</c:v>
                      </c:pt>
                      <c:pt idx="30">
                        <c:v>3.0000000000000009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FBF7-4353-BA35-B824CD302B83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Summaries'!$AK$25</c15:sqref>
                        </c15:formulaRef>
                      </c:ext>
                    </c:extLst>
                    <c:strCache>
                      <c:ptCount val="1"/>
                      <c:pt idx="0">
                        <c:v>MDS14</c:v>
                      </c:pt>
                    </c:strCache>
                  </c:strRef>
                </c:tx>
                <c:spPr>
                  <a:ln w="19050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Summaries'!$AK$26:$AK$56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1.55</c:v>
                      </c:pt>
                      <c:pt idx="1">
                        <c:v>1.98</c:v>
                      </c:pt>
                      <c:pt idx="2">
                        <c:v>2.41</c:v>
                      </c:pt>
                      <c:pt idx="3">
                        <c:v>2.8400000000000003</c:v>
                      </c:pt>
                      <c:pt idx="4">
                        <c:v>3.2700000000000005</c:v>
                      </c:pt>
                      <c:pt idx="5">
                        <c:v>3.7000000000000006</c:v>
                      </c:pt>
                      <c:pt idx="6">
                        <c:v>4.1300000000000008</c:v>
                      </c:pt>
                      <c:pt idx="7">
                        <c:v>4.5600000000000005</c:v>
                      </c:pt>
                      <c:pt idx="8">
                        <c:v>4.99</c:v>
                      </c:pt>
                      <c:pt idx="9">
                        <c:v>5.42</c:v>
                      </c:pt>
                      <c:pt idx="10">
                        <c:v>5.85</c:v>
                      </c:pt>
                      <c:pt idx="11">
                        <c:v>6.2799999999999994</c:v>
                      </c:pt>
                      <c:pt idx="12">
                        <c:v>6.7099999999999991</c:v>
                      </c:pt>
                      <c:pt idx="13">
                        <c:v>7.1399999999999988</c:v>
                      </c:pt>
                      <c:pt idx="14">
                        <c:v>7.5699999999999985</c:v>
                      </c:pt>
                      <c:pt idx="15">
                        <c:v>7.9999999999999982</c:v>
                      </c:pt>
                      <c:pt idx="16">
                        <c:v>7.6333333333333337</c:v>
                      </c:pt>
                      <c:pt idx="17">
                        <c:v>7.2666666666666675</c:v>
                      </c:pt>
                      <c:pt idx="18">
                        <c:v>6.9000000000000012</c:v>
                      </c:pt>
                      <c:pt idx="19">
                        <c:v>6.533333333333335</c:v>
                      </c:pt>
                      <c:pt idx="20">
                        <c:v>6.1666666666666687</c:v>
                      </c:pt>
                      <c:pt idx="21">
                        <c:v>5.8000000000000025</c:v>
                      </c:pt>
                      <c:pt idx="22">
                        <c:v>5.4333333333333362</c:v>
                      </c:pt>
                      <c:pt idx="23">
                        <c:v>5.06666666666667</c:v>
                      </c:pt>
                      <c:pt idx="24">
                        <c:v>4.7000000000000037</c:v>
                      </c:pt>
                      <c:pt idx="25">
                        <c:v>4.3333333333333375</c:v>
                      </c:pt>
                      <c:pt idx="26">
                        <c:v>3.9666666666666708</c:v>
                      </c:pt>
                      <c:pt idx="27">
                        <c:v>3.6000000000000041</c:v>
                      </c:pt>
                      <c:pt idx="28">
                        <c:v>3.2333333333333374</c:v>
                      </c:pt>
                      <c:pt idx="29">
                        <c:v>2.8666666666666707</c:v>
                      </c:pt>
                      <c:pt idx="30">
                        <c:v>2.500000000000004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FBF7-4353-BA35-B824CD302B83}"/>
                  </c:ext>
                </c:extLst>
              </c15:ser>
            </c15:filteredLineSeries>
            <c15:filteredLineSeries>
              <c15:ser>
                <c:idx val="16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Summaries'!$AL$25</c15:sqref>
                        </c15:formulaRef>
                      </c:ext>
                    </c:extLst>
                    <c:strCache>
                      <c:ptCount val="1"/>
                      <c:pt idx="0">
                        <c:v>NY2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Summaries'!$AL$26:$AL$56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1.55</c:v>
                      </c:pt>
                      <c:pt idx="1">
                        <c:v>2.0499999999999998</c:v>
                      </c:pt>
                      <c:pt idx="2">
                        <c:v>2.5499999999999998</c:v>
                      </c:pt>
                      <c:pt idx="3">
                        <c:v>3.05</c:v>
                      </c:pt>
                      <c:pt idx="4">
                        <c:v>3.55</c:v>
                      </c:pt>
                      <c:pt idx="5">
                        <c:v>4.05</c:v>
                      </c:pt>
                      <c:pt idx="6">
                        <c:v>4.55</c:v>
                      </c:pt>
                      <c:pt idx="7">
                        <c:v>5.05</c:v>
                      </c:pt>
                      <c:pt idx="8">
                        <c:v>5.55</c:v>
                      </c:pt>
                      <c:pt idx="9">
                        <c:v>6.05</c:v>
                      </c:pt>
                      <c:pt idx="10">
                        <c:v>6.55</c:v>
                      </c:pt>
                      <c:pt idx="11">
                        <c:v>6.55</c:v>
                      </c:pt>
                      <c:pt idx="12">
                        <c:v>6.55</c:v>
                      </c:pt>
                      <c:pt idx="13">
                        <c:v>6.55</c:v>
                      </c:pt>
                      <c:pt idx="14">
                        <c:v>6.55</c:v>
                      </c:pt>
                      <c:pt idx="15">
                        <c:v>6.55</c:v>
                      </c:pt>
                      <c:pt idx="16">
                        <c:v>6.55</c:v>
                      </c:pt>
                      <c:pt idx="17">
                        <c:v>6.55</c:v>
                      </c:pt>
                      <c:pt idx="18">
                        <c:v>6.55</c:v>
                      </c:pt>
                      <c:pt idx="19">
                        <c:v>6.55</c:v>
                      </c:pt>
                      <c:pt idx="20">
                        <c:v>6.55</c:v>
                      </c:pt>
                      <c:pt idx="21">
                        <c:v>6.55</c:v>
                      </c:pt>
                      <c:pt idx="22">
                        <c:v>6.55</c:v>
                      </c:pt>
                      <c:pt idx="23">
                        <c:v>6.55</c:v>
                      </c:pt>
                      <c:pt idx="24">
                        <c:v>6.55</c:v>
                      </c:pt>
                      <c:pt idx="25">
                        <c:v>6.55</c:v>
                      </c:pt>
                      <c:pt idx="26">
                        <c:v>6.55</c:v>
                      </c:pt>
                      <c:pt idx="27">
                        <c:v>6.55</c:v>
                      </c:pt>
                      <c:pt idx="28">
                        <c:v>6.55</c:v>
                      </c:pt>
                      <c:pt idx="29">
                        <c:v>6.55</c:v>
                      </c:pt>
                      <c:pt idx="30">
                        <c:v>6.55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FBF7-4353-BA35-B824CD302B83}"/>
                  </c:ext>
                </c:extLst>
              </c15:ser>
            </c15:filteredLineSeries>
            <c15:filteredLineSeries>
              <c15:ser>
                <c:idx val="17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Summaries'!$AM$25</c15:sqref>
                        </c15:formulaRef>
                      </c:ext>
                    </c:extLst>
                    <c:strCache>
                      <c:ptCount val="1"/>
                      <c:pt idx="0">
                        <c:v>NY3</c:v>
                      </c:pt>
                    </c:strCache>
                  </c:strRef>
                </c:tx>
                <c:spPr>
                  <a:ln w="19050" cap="rnd">
                    <a:solidFill>
                      <a:srgbClr val="327DC2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Summaries'!$AM$26:$AM$56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1.55</c:v>
                      </c:pt>
                      <c:pt idx="1">
                        <c:v>2.5499999999999998</c:v>
                      </c:pt>
                      <c:pt idx="2">
                        <c:v>3.55</c:v>
                      </c:pt>
                      <c:pt idx="3">
                        <c:v>4.55</c:v>
                      </c:pt>
                      <c:pt idx="4">
                        <c:v>5.55</c:v>
                      </c:pt>
                      <c:pt idx="5">
                        <c:v>6.55</c:v>
                      </c:pt>
                      <c:pt idx="6">
                        <c:v>5.55</c:v>
                      </c:pt>
                      <c:pt idx="7">
                        <c:v>4.55</c:v>
                      </c:pt>
                      <c:pt idx="8">
                        <c:v>3.55</c:v>
                      </c:pt>
                      <c:pt idx="9">
                        <c:v>2.5499999999999998</c:v>
                      </c:pt>
                      <c:pt idx="10">
                        <c:v>1.5499999999999998</c:v>
                      </c:pt>
                      <c:pt idx="11">
                        <c:v>1.5499999999999998</c:v>
                      </c:pt>
                      <c:pt idx="12">
                        <c:v>1.5499999999999998</c:v>
                      </c:pt>
                      <c:pt idx="13">
                        <c:v>1.5499999999999998</c:v>
                      </c:pt>
                      <c:pt idx="14">
                        <c:v>1.5499999999999998</c:v>
                      </c:pt>
                      <c:pt idx="15">
                        <c:v>1.5499999999999998</c:v>
                      </c:pt>
                      <c:pt idx="16">
                        <c:v>1.5499999999999998</c:v>
                      </c:pt>
                      <c:pt idx="17">
                        <c:v>1.5499999999999998</c:v>
                      </c:pt>
                      <c:pt idx="18">
                        <c:v>1.5499999999999998</c:v>
                      </c:pt>
                      <c:pt idx="19">
                        <c:v>1.5499999999999998</c:v>
                      </c:pt>
                      <c:pt idx="20">
                        <c:v>1.5499999999999998</c:v>
                      </c:pt>
                      <c:pt idx="21">
                        <c:v>1.5499999999999998</c:v>
                      </c:pt>
                      <c:pt idx="22">
                        <c:v>1.5499999999999998</c:v>
                      </c:pt>
                      <c:pt idx="23">
                        <c:v>1.5499999999999998</c:v>
                      </c:pt>
                      <c:pt idx="24">
                        <c:v>1.5499999999999998</c:v>
                      </c:pt>
                      <c:pt idx="25">
                        <c:v>1.5499999999999998</c:v>
                      </c:pt>
                      <c:pt idx="26">
                        <c:v>1.5499999999999998</c:v>
                      </c:pt>
                      <c:pt idx="27">
                        <c:v>1.5499999999999998</c:v>
                      </c:pt>
                      <c:pt idx="28">
                        <c:v>1.5499999999999998</c:v>
                      </c:pt>
                      <c:pt idx="29">
                        <c:v>1.5499999999999998</c:v>
                      </c:pt>
                      <c:pt idx="30">
                        <c:v>1.5499999999999998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FBF7-4353-BA35-B824CD302B83}"/>
                  </c:ext>
                </c:extLst>
              </c15:ser>
            </c15:filteredLineSeries>
            <c15:filteredLineSeries>
              <c15:ser>
                <c:idx val="18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Summaries'!$AN$25</c15:sqref>
                        </c15:formulaRef>
                      </c:ext>
                    </c:extLst>
                    <c:strCache>
                      <c:ptCount val="1"/>
                      <c:pt idx="0">
                        <c:v>NY4</c:v>
                      </c:pt>
                    </c:strCache>
                  </c:strRef>
                </c:tx>
                <c:spPr>
                  <a:ln w="19050" cap="rnd">
                    <a:solidFill>
                      <a:srgbClr val="D26012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Summaries'!$A$26:$A$56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'Scenario Summaries'!$AN$26:$AN$56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1"/>
                      <c:pt idx="0">
                        <c:v>1.55</c:v>
                      </c:pt>
                      <c:pt idx="1">
                        <c:v>4.55</c:v>
                      </c:pt>
                      <c:pt idx="2">
                        <c:v>4.55</c:v>
                      </c:pt>
                      <c:pt idx="3">
                        <c:v>4.55</c:v>
                      </c:pt>
                      <c:pt idx="4">
                        <c:v>4.55</c:v>
                      </c:pt>
                      <c:pt idx="5">
                        <c:v>4.55</c:v>
                      </c:pt>
                      <c:pt idx="6">
                        <c:v>4.55</c:v>
                      </c:pt>
                      <c:pt idx="7">
                        <c:v>4.55</c:v>
                      </c:pt>
                      <c:pt idx="8">
                        <c:v>4.55</c:v>
                      </c:pt>
                      <c:pt idx="9">
                        <c:v>4.55</c:v>
                      </c:pt>
                      <c:pt idx="10">
                        <c:v>4.55</c:v>
                      </c:pt>
                      <c:pt idx="11">
                        <c:v>4.55</c:v>
                      </c:pt>
                      <c:pt idx="12">
                        <c:v>4.55</c:v>
                      </c:pt>
                      <c:pt idx="13">
                        <c:v>4.55</c:v>
                      </c:pt>
                      <c:pt idx="14">
                        <c:v>4.55</c:v>
                      </c:pt>
                      <c:pt idx="15">
                        <c:v>4.55</c:v>
                      </c:pt>
                      <c:pt idx="16">
                        <c:v>4.55</c:v>
                      </c:pt>
                      <c:pt idx="17">
                        <c:v>4.55</c:v>
                      </c:pt>
                      <c:pt idx="18">
                        <c:v>4.55</c:v>
                      </c:pt>
                      <c:pt idx="19">
                        <c:v>4.55</c:v>
                      </c:pt>
                      <c:pt idx="20">
                        <c:v>4.55</c:v>
                      </c:pt>
                      <c:pt idx="21">
                        <c:v>4.55</c:v>
                      </c:pt>
                      <c:pt idx="22">
                        <c:v>4.55</c:v>
                      </c:pt>
                      <c:pt idx="23">
                        <c:v>4.55</c:v>
                      </c:pt>
                      <c:pt idx="24">
                        <c:v>4.55</c:v>
                      </c:pt>
                      <c:pt idx="25">
                        <c:v>4.55</c:v>
                      </c:pt>
                      <c:pt idx="26">
                        <c:v>4.55</c:v>
                      </c:pt>
                      <c:pt idx="27">
                        <c:v>4.55</c:v>
                      </c:pt>
                      <c:pt idx="28">
                        <c:v>4.55</c:v>
                      </c:pt>
                      <c:pt idx="29">
                        <c:v>4.55</c:v>
                      </c:pt>
                      <c:pt idx="30">
                        <c:v>4.55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FBF7-4353-BA35-B824CD302B83}"/>
                  </c:ext>
                </c:extLst>
              </c15:ser>
            </c15:filteredLineSeries>
          </c:ext>
        </c:extLst>
      </c:lineChart>
      <c:catAx>
        <c:axId val="698248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248672"/>
        <c:crosses val="autoZero"/>
        <c:auto val="1"/>
        <c:lblAlgn val="ctr"/>
        <c:lblOffset val="100"/>
        <c:noMultiLvlLbl val="0"/>
      </c:catAx>
      <c:valAx>
        <c:axId val="69824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248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0084" cy="355083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7173" y="0"/>
            <a:ext cx="4060084" cy="355083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2EA79E56-2766-4EB6-A936-6F2D7F77607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2225" y="884238"/>
            <a:ext cx="4244975" cy="2389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6943" y="3405842"/>
            <a:ext cx="7495540" cy="2786599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21993"/>
            <a:ext cx="4060084" cy="355082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7173" y="6721993"/>
            <a:ext cx="4060084" cy="355082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9E4C1C88-AD54-4A13-A662-9F5670DF9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5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6D4F-8D2E-42F3-A2E2-AFDF5E5A7BFF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Trilogy Actuarial Solutions LLC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21C6-CD97-4F8C-8AA8-ED6A02E6969D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Trilogy Actuarial Solutions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1F395-36F8-4BA2-BAB8-F876301F9D5D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Trilogy Actuarial Solutions LLC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8379-880F-4237-BF95-4D1CE6C6C397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Trilogy Actuarial Solutions LLC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728FE-5D3E-4AE5-95C3-B82DED3E922A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Trilogy Actuarial Solutions LLC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51CA-BE37-4D25-AC2F-6B26AB449C47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Trilogy Actuarial Solutions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413C-34B5-45E4-9FC2-DC940C3BE1A4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Trilogy Actuarial Solutions LLC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48DAE-E135-498E-8E84-05D6544971A9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Trilogy Actuarial Solutions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6A55-690A-48F0-BE0C-2FEAB46744A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Trilogy Actuarial Solutions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04ADA06E-A158-4E41-A0FC-2ED851784C00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r>
              <a:rPr lang="en-US"/>
              <a:t>© 2021 Trilogy Actuarial Solutions LLC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B96A1-5A58-45AB-8034-9BF5979D180E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2021 Trilogy Actuarial Solutions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BE7E153-BC1B-4795-8156-924A1B0E92E7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2021 Trilogy Actuarial Solutions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666830"/>
            <a:ext cx="10993549" cy="1287806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accent3"/>
                </a:solidFill>
              </a:rPr>
              <a:t>Are your asset adequacy testing interest rate scenarios up to date?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1954637"/>
            <a:ext cx="10993546" cy="1009042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chemeClr val="bg2"/>
                </a:solidFill>
              </a:rPr>
              <a:t>A Discussion of modern deterministic scenarios for interest rates</a:t>
            </a:r>
          </a:p>
          <a:p>
            <a:pPr algn="ctr"/>
            <a:r>
              <a:rPr lang="en-US" sz="1800" dirty="0">
                <a:solidFill>
                  <a:schemeClr val="bg2"/>
                </a:solidFill>
              </a:rPr>
              <a:t>Presented by</a:t>
            </a:r>
          </a:p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E6DCA5-D904-400E-AFAE-592AEC1F9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346" y="2718854"/>
            <a:ext cx="3271237" cy="95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4275-A1AE-4EB2-9A72-226C28F7B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89749"/>
          </a:xfrm>
        </p:spPr>
        <p:txBody>
          <a:bodyPr>
            <a:noAutofit/>
          </a:bodyPr>
          <a:lstStyle/>
          <a:p>
            <a:r>
              <a:rPr lang="en-US" sz="4000" dirty="0" err="1"/>
              <a:t>Mds</a:t>
            </a:r>
            <a:r>
              <a:rPr lang="en-US" sz="4000" dirty="0"/>
              <a:t> long interest rate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17503-7AB2-44F4-B98A-2A10E29B0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291905"/>
            <a:ext cx="11029615" cy="35653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Consists of 287 yearly observations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Sources and time periods: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1953-2015 simple average of 20-year and 30-year CMT from Federal Reserve Board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1942-1952 yield on fully taxable U.S. Government bonds due or callable after 15 years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1923-1941 Moody’s AAA Corporate Bond Yield less 31 bps credit spread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1922 average of rates from sources for 1729-1921 and 1923-1941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1729-1921 Yield on Bank of England Consolidated Annuities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134206-ABF9-4CBE-A7BA-8FD75E657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Trilogy Actuarial Solutions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984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4275-A1AE-4EB2-9A72-226C28F7B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89749"/>
          </a:xfrm>
        </p:spPr>
        <p:txBody>
          <a:bodyPr>
            <a:noAutofit/>
          </a:bodyPr>
          <a:lstStyle/>
          <a:p>
            <a:r>
              <a:rPr lang="en-US" sz="4000" dirty="0" err="1"/>
              <a:t>Mds</a:t>
            </a:r>
            <a:r>
              <a:rPr lang="en-US" sz="4000" dirty="0"/>
              <a:t> short interest rate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17503-7AB2-44F4-B98A-2A10E29B0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291905"/>
            <a:ext cx="11029615" cy="335559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Consists of 191 yearly observations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Sources and time periods: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1934-2015 3-month Treasury bill secondary market rate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1931-1933 3-month Treasury bill new issues’ rate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1918-1930 Prime bankers’ acceptances, 90 days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1913-1917 London market discount rate on bills of exchange with varying bps increases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1825-1912 London market discount rate on bills of exchange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09E54-7F95-4458-8A30-879B52083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Trilogy Actuarial Solutions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72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86B1-4059-47A4-A9FB-EE25F6FA5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53673"/>
            <a:ext cx="11029616" cy="629175"/>
          </a:xfrm>
        </p:spPr>
        <p:txBody>
          <a:bodyPr>
            <a:noAutofit/>
          </a:bodyPr>
          <a:lstStyle/>
          <a:p>
            <a:r>
              <a:rPr lang="en-US" sz="4000" dirty="0"/>
              <a:t>MDS interest rate series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6EB96-1E34-44A5-9152-DE50ED352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317072"/>
            <a:ext cx="11029615" cy="48387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Long rates exhibited effective floor between 2 and 3%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Short rates approached 0% in only two periods – Great Depression of the 1930s and Great Recession beginning in 2008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Prior to 1970s, no precedent for Long Rates above 6% or Short Rates above 8%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1980s double-digit interest rates appear extreme in historical context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Minimal consistency in interest rate cycles to allow them to be useful for prediction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Short rates exhibit greater volatility than long rates in all observed time periods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Prior to 1920, no consistent term structure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11BBF6-DBCD-413C-AC2C-0DA1D8C80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Trilogy Actuarial Solutions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69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86B1-4059-47A4-A9FB-EE25F6FA5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53673"/>
            <a:ext cx="11029616" cy="629175"/>
          </a:xfrm>
        </p:spPr>
        <p:txBody>
          <a:bodyPr>
            <a:noAutofit/>
          </a:bodyPr>
          <a:lstStyle/>
          <a:p>
            <a:r>
              <a:rPr lang="en-US" sz="4000" dirty="0"/>
              <a:t>Moderately adverse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6EB96-1E34-44A5-9152-DE50ED352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182848"/>
            <a:ext cx="11029615" cy="410476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Reasonable assumption that greatest losses will occur in scenarios where interest rates are either relatively high or low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Capturing both sides of CTE70 tail allows for wide range use since results will be company and product specific</a:t>
            </a:r>
          </a:p>
          <a:p>
            <a:pPr marL="310896" lvl="1" indent="-310896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CTE70 standard was modified to include 15% from left tail and 15% from right tail</a:t>
            </a:r>
          </a:p>
          <a:p>
            <a:pPr marL="310896" lvl="1" indent="-310896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CTE</a:t>
            </a:r>
            <a:r>
              <a:rPr lang="en-US" sz="2400" baseline="-25000" dirty="0"/>
              <a:t>H</a:t>
            </a:r>
            <a:r>
              <a:rPr lang="en-US" sz="2400" dirty="0"/>
              <a:t>85 represents right tail (avg. of highest 15% of values for given interest rate)</a:t>
            </a:r>
          </a:p>
          <a:p>
            <a:pPr marL="310896" lvl="1" indent="-310896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CTE</a:t>
            </a:r>
            <a:r>
              <a:rPr lang="en-US" sz="2400" baseline="-25000" dirty="0"/>
              <a:t>L</a:t>
            </a:r>
            <a:r>
              <a:rPr lang="en-US" sz="2400" dirty="0"/>
              <a:t>85 represents left tail (avg. of lowest 15% of values for given interest rate)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8EEDD-E015-4D63-9C55-C5BFD6299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Trilogy Actuarial Solutions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98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4275-A1AE-4EB2-9A72-226C28F7B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89749"/>
          </a:xfrm>
        </p:spPr>
        <p:txBody>
          <a:bodyPr>
            <a:noAutofit/>
          </a:bodyPr>
          <a:lstStyle/>
          <a:p>
            <a:r>
              <a:rPr lang="en-US" sz="4000" dirty="0"/>
              <a:t>Analytical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17503-7AB2-44F4-B98A-2A10E29B0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275126"/>
            <a:ext cx="11029615" cy="49411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Methodology termed Sample CTE analysis or Empirical CTE analysis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Approaches utilized in scenario development: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600" dirty="0"/>
              <a:t>CTE Reversion Target Analysis – scenarios revert to a moderately adverse long term target independent of initial rate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600" dirty="0"/>
              <a:t>Rate Change CTE Analysis – scenarios based on moderately adverse changes in interest rates where changes tied to initial rate level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600" dirty="0"/>
              <a:t>Interest Rate Cycle Analysis – scenarios explicitly consider cyclical nature of interest rates and utilizes cyclical changes over the entire scenario horizon</a:t>
            </a:r>
          </a:p>
          <a:p>
            <a:pPr marL="0" lvl="1" indent="0">
              <a:lnSpc>
                <a:spcPct val="110000"/>
              </a:lnSpc>
              <a:spcBef>
                <a:spcPts val="576"/>
              </a:spcBef>
              <a:buNone/>
            </a:pPr>
            <a:endParaRPr lang="en-US" sz="21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20E77-78E3-48D5-815F-7B7BF9E3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Trilogy Actuarial Solutions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295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4275-A1AE-4EB2-9A72-226C28F7B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89749"/>
          </a:xfrm>
        </p:spPr>
        <p:txBody>
          <a:bodyPr>
            <a:noAutofit/>
          </a:bodyPr>
          <a:lstStyle/>
          <a:p>
            <a:r>
              <a:rPr lang="en-US" sz="4000" dirty="0"/>
              <a:t>Scenario shape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17503-7AB2-44F4-B98A-2A10E29B0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291905"/>
            <a:ext cx="11029615" cy="468344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Term structure does not incorporate parallel shifts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Do not include a level scenario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Reflect likely magnitude of upward and downward changes separately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Account for initial interest rates in setting scenario rates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Incorporated moderately adverse interest rate pops into Reversion and Rate Change CTE scenarios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Interest rate change periods longer than 10 years:</a:t>
            </a:r>
            <a:endParaRPr lang="en-US" sz="2100" dirty="0"/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Reversion scenarios – 15 years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Rate Change CTE and AIRG scenarios – 30 years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Interest Rate Cycle scenarios – change for the entire duration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24A8B1-0AC1-4720-BB76-77A3AC9D5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Trilogy Actuarial Solutions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827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4275-A1AE-4EB2-9A72-226C28F7B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89749"/>
          </a:xfrm>
        </p:spPr>
        <p:txBody>
          <a:bodyPr>
            <a:noAutofit/>
          </a:bodyPr>
          <a:lstStyle/>
          <a:p>
            <a:r>
              <a:rPr lang="en-US" sz="4000" dirty="0"/>
              <a:t>CTE Reversion target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17503-7AB2-44F4-B98A-2A10E29B0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291905"/>
            <a:ext cx="11029615" cy="52011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8 scenarios: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/>
              <a:t>MDS1 “Reversion: High” – grade linearly to CTE</a:t>
            </a:r>
            <a:r>
              <a:rPr lang="en-US" sz="2100" baseline="-25000" dirty="0"/>
              <a:t>H</a:t>
            </a:r>
            <a:r>
              <a:rPr lang="en-US" sz="2100" dirty="0"/>
              <a:t>85 reversion target over 15 years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/>
              <a:t>MDS2 “Reversion: Low” – grade linearly to CTE</a:t>
            </a:r>
            <a:r>
              <a:rPr lang="en-US" sz="2100" baseline="-25000" dirty="0"/>
              <a:t>L</a:t>
            </a:r>
            <a:r>
              <a:rPr lang="en-US" sz="2100" dirty="0"/>
              <a:t>85 reversion target over 15 years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/>
              <a:t>MDS3 “Delayed Reversion: High” – long and short rates level for 5 years, then grade linearly to CTE</a:t>
            </a:r>
            <a:r>
              <a:rPr lang="en-US" sz="2100" baseline="-25000" dirty="0"/>
              <a:t>H</a:t>
            </a:r>
            <a:r>
              <a:rPr lang="en-US" sz="2100" dirty="0"/>
              <a:t>85 reversion target over 10 years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/>
              <a:t>MDS4 “Delayed Reversion: Low” – long and short rates level for 5 years, then grade linearly to CTE</a:t>
            </a:r>
            <a:r>
              <a:rPr lang="en-US" sz="2100" baseline="-25000" dirty="0"/>
              <a:t>L</a:t>
            </a:r>
            <a:r>
              <a:rPr lang="en-US" sz="2100" dirty="0"/>
              <a:t>85 reversion target over 10 years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/>
              <a:t>MDS5 “Pop-up with Reversion: High” – initial pop up, then grade linearly to CTE</a:t>
            </a:r>
            <a:r>
              <a:rPr lang="en-US" sz="2100" baseline="-25000" dirty="0"/>
              <a:t>H</a:t>
            </a:r>
            <a:r>
              <a:rPr lang="en-US" sz="2100" dirty="0"/>
              <a:t>85 reversion target by year 15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/>
              <a:t>MDS6 “Pop-down with Reversion: Low” – initial pop down, then grade linearly to CTE</a:t>
            </a:r>
            <a:r>
              <a:rPr lang="en-US" sz="2100" baseline="-25000" dirty="0"/>
              <a:t>L</a:t>
            </a:r>
            <a:r>
              <a:rPr lang="en-US" sz="2100" dirty="0"/>
              <a:t>85 reversion target by year 15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/>
              <a:t>MDS7 “Delayed Pop-up with Reversion: High” – long and short rates level for 5 years, pop up, then grade linearly to CTE</a:t>
            </a:r>
            <a:r>
              <a:rPr lang="en-US" sz="2100" baseline="-25000" dirty="0"/>
              <a:t>H</a:t>
            </a:r>
            <a:r>
              <a:rPr lang="en-US" sz="2100" dirty="0"/>
              <a:t>85 reversion target by year 15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/>
              <a:t>MDS8 “Delayed Pop-down with Reversion: Low” – long and short rates level for 5 years, pop down, then grade linearly to CTE</a:t>
            </a:r>
            <a:r>
              <a:rPr lang="en-US" sz="2100" baseline="-25000" dirty="0"/>
              <a:t>L</a:t>
            </a:r>
            <a:r>
              <a:rPr lang="en-US" sz="2100" dirty="0"/>
              <a:t>85 reversion target by year 15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3C2E1-56E8-484A-AAA3-5F970052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Trilogy Actuarial Solutions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63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4275-A1AE-4EB2-9A72-226C28F7B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89749"/>
          </a:xfrm>
        </p:spPr>
        <p:txBody>
          <a:bodyPr>
            <a:noAutofit/>
          </a:bodyPr>
          <a:lstStyle/>
          <a:p>
            <a:r>
              <a:rPr lang="en-US" sz="4000" dirty="0"/>
              <a:t>CTE rate change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17503-7AB2-44F4-B98A-2A10E29B0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291906"/>
            <a:ext cx="11029615" cy="48639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4 scenarios: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/>
              <a:t>MDS9 “85</a:t>
            </a:r>
            <a:r>
              <a:rPr lang="en-US" sz="2800" baseline="-25000" dirty="0"/>
              <a:t>H</a:t>
            </a:r>
            <a:r>
              <a:rPr lang="en-US" sz="2800" dirty="0"/>
              <a:t>CTE Rate Changes” – change from initial rate based on CTE</a:t>
            </a:r>
            <a:r>
              <a:rPr lang="en-US" sz="2800" baseline="-25000" dirty="0"/>
              <a:t>H</a:t>
            </a:r>
            <a:r>
              <a:rPr lang="en-US" sz="2800" dirty="0"/>
              <a:t>85 historical change statistics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/>
              <a:t>MDS10 “85</a:t>
            </a:r>
            <a:r>
              <a:rPr lang="en-US" sz="2800" baseline="-25000" dirty="0"/>
              <a:t>L</a:t>
            </a:r>
            <a:r>
              <a:rPr lang="en-US" sz="2800" dirty="0"/>
              <a:t>CTE Rate Changes” – change from initial rate based on CTE</a:t>
            </a:r>
            <a:r>
              <a:rPr lang="en-US" sz="2800" baseline="-25000" dirty="0"/>
              <a:t>L</a:t>
            </a:r>
            <a:r>
              <a:rPr lang="en-US" sz="2800" dirty="0"/>
              <a:t>85 historical change statistics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/>
              <a:t>MDS11 “85</a:t>
            </a:r>
            <a:r>
              <a:rPr lang="en-US" sz="2800" baseline="-25000" dirty="0"/>
              <a:t>H</a:t>
            </a:r>
            <a:r>
              <a:rPr lang="en-US" sz="2800" dirty="0"/>
              <a:t>CTE Change w Transitional Pop-up” – change from initial rate based on CTE</a:t>
            </a:r>
            <a:r>
              <a:rPr lang="en-US" sz="2800" baseline="-25000" dirty="0"/>
              <a:t>H</a:t>
            </a:r>
            <a:r>
              <a:rPr lang="en-US" sz="2800" dirty="0"/>
              <a:t>85 historical change statistics, initial pop up based on CTE</a:t>
            </a:r>
            <a:r>
              <a:rPr lang="en-US" sz="2800" baseline="-25000" dirty="0"/>
              <a:t>H</a:t>
            </a:r>
            <a:r>
              <a:rPr lang="en-US" sz="2800" dirty="0"/>
              <a:t>85 transitional change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/>
              <a:t>MDS12 “85</a:t>
            </a:r>
            <a:r>
              <a:rPr lang="en-US" sz="2800" baseline="-25000" dirty="0"/>
              <a:t>L</a:t>
            </a:r>
            <a:r>
              <a:rPr lang="en-US" sz="2800" dirty="0"/>
              <a:t>CTE Change w Transitional Pop-down” – change from initial rate based on CTE</a:t>
            </a:r>
            <a:r>
              <a:rPr lang="en-US" sz="2800" baseline="-25000" dirty="0"/>
              <a:t>L</a:t>
            </a:r>
            <a:r>
              <a:rPr lang="en-US" sz="2800" dirty="0"/>
              <a:t>85 historical change statistics, initial pop down based on CTE</a:t>
            </a:r>
            <a:r>
              <a:rPr lang="en-US" sz="2800" baseline="-25000" dirty="0"/>
              <a:t>L</a:t>
            </a:r>
            <a:r>
              <a:rPr lang="en-US" sz="2800" dirty="0"/>
              <a:t>85 transitional change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311833-172F-4A08-A3AB-5E57E718C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Trilogy Actuarial Solutions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03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4275-A1AE-4EB2-9A72-226C28F7B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89749"/>
          </a:xfrm>
        </p:spPr>
        <p:txBody>
          <a:bodyPr>
            <a:noAutofit/>
          </a:bodyPr>
          <a:lstStyle/>
          <a:p>
            <a:r>
              <a:rPr lang="en-US" sz="4000" dirty="0"/>
              <a:t>Interest rate cycle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17503-7AB2-44F4-B98A-2A10E29B0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291906"/>
            <a:ext cx="11029615" cy="415095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2 scenarios: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600" dirty="0"/>
              <a:t>MDS13 “Cyclical, 20 year cycle” – 20 year cycles of interest rates: 5 years declining, 10 years flat, 5 years increasing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600" dirty="0"/>
              <a:t>MDS14 “Cyclical, 40 year cycle” – 40 year cycles of interest rates: 10 years declining, 20 years flat, 10 years increasing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A9B06-3410-4CC8-94EC-7DCE44456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Trilogy Actuarial Solutions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950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4275-A1AE-4EB2-9A72-226C28F7B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89749"/>
          </a:xfrm>
        </p:spPr>
        <p:txBody>
          <a:bodyPr>
            <a:noAutofit/>
          </a:bodyPr>
          <a:lstStyle/>
          <a:p>
            <a:r>
              <a:rPr lang="en-US" sz="4000" dirty="0"/>
              <a:t>AIRG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17503-7AB2-44F4-B98A-2A10E29B0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291905"/>
            <a:ext cx="11029615" cy="467346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Developed from set of stochastic scenarios generated from the American Academy of Actuaries Interest Rate Generator (AIRG)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Designed to produce results consistent with stochastic results generated from AIRG scenarios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2 scenarios: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/>
              <a:t>MDS15 “AIRG CTE</a:t>
            </a:r>
            <a:r>
              <a:rPr lang="en-US" sz="2800" baseline="-25000" dirty="0"/>
              <a:t>H</a:t>
            </a:r>
            <a:r>
              <a:rPr lang="en-US" sz="2800" dirty="0"/>
              <a:t>85” – rates based on 1,000 scenarios from AIRG, CTE</a:t>
            </a:r>
            <a:r>
              <a:rPr lang="en-US" sz="2800" baseline="-25000" dirty="0"/>
              <a:t>H</a:t>
            </a:r>
            <a:r>
              <a:rPr lang="en-US" sz="2800" dirty="0"/>
              <a:t>85 of cumulative average rates, annualized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/>
              <a:t>MDS16 “AIRG CTE</a:t>
            </a:r>
            <a:r>
              <a:rPr lang="en-US" sz="2800" baseline="-25000" dirty="0"/>
              <a:t>L</a:t>
            </a:r>
            <a:r>
              <a:rPr lang="en-US" sz="2800" dirty="0"/>
              <a:t>85” – rates based on 1,000 scenarios from AIRG, CTE</a:t>
            </a:r>
            <a:r>
              <a:rPr lang="en-US" sz="2800" baseline="-25000" dirty="0"/>
              <a:t>L</a:t>
            </a:r>
            <a:r>
              <a:rPr lang="en-US" sz="2800" dirty="0"/>
              <a:t>85 of cumulative average rates, annualized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651B6-1378-40C9-A90D-E71C60617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Trilogy Actuarial Solutions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04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4B4F1B-4089-4C94-A1A0-4D0EA7B0C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37563"/>
            <a:ext cx="11029616" cy="679509"/>
          </a:xfrm>
        </p:spPr>
        <p:txBody>
          <a:bodyPr>
            <a:noAutofit/>
          </a:bodyPr>
          <a:lstStyle/>
          <a:p>
            <a:r>
              <a:rPr lang="en-US" sz="4000" dirty="0"/>
              <a:t>Disclaimer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D9E13-17B4-4CA3-9972-50223415C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216404"/>
            <a:ext cx="11029615" cy="5092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/>
              <a:t>This presentation and discussion are not sponsored nor endorsed by the Society of Actuaries (SOA) or the original author of the report, Mark Alberts.  It was developed to provide a general overview of the issues related to its subject matter.  The comments and recommendations in this presentation and subsequent discussion are not intended to provide specific consulting advice or a statement of actuarial opinion.  The unique situation of an individual company should always be considered in determining an appropriate response.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61EDEE-678B-408E-BBC6-1D5F625F7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Trilogy Actuarial Solutions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4275-A1AE-4EB2-9A72-226C28F7B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89749"/>
          </a:xfrm>
        </p:spPr>
        <p:txBody>
          <a:bodyPr>
            <a:noAutofit/>
          </a:bodyPr>
          <a:lstStyle/>
          <a:p>
            <a:r>
              <a:rPr lang="en-US" sz="4000" dirty="0"/>
              <a:t>Considerations for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17503-7AB2-44F4-B98A-2A10E29B0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291905"/>
            <a:ext cx="11029615" cy="523473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Scenarios utilize annual time step</a:t>
            </a:r>
            <a:endParaRPr lang="en-US" sz="2100" dirty="0"/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/>
              <a:t>rate change from initial rate to year 1 rate should be immediate and held constant for 12 full months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/>
              <a:t>shorter time steps should use interpolating so that average rates for each projection year are preserved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Method for computing short rates</a:t>
            </a:r>
            <a:endParaRPr lang="en-US" sz="2100" dirty="0"/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/>
              <a:t>results sensitive to yield curve shape may be more impacted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/>
              <a:t>user should understand 4 available methods and select most appropriate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/>
              <a:t>sensitivity testing alternate methods may be appropriate when doubt exists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Implications of two-tailed analysis</a:t>
            </a:r>
            <a:endParaRPr lang="en-US" sz="2100" dirty="0"/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/>
              <a:t>assumes adverse scenarios are relatively evenly distributed between high and low scenarios, not always case depending on current interest rates and liabilities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/>
              <a:t>adverse results attributable to one side of tail, MDS may be more than moderately adverse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Implicitly assumes that CTE measure applied to model assumption will produce results consistent with that CTE level, untested so user should validate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Always review the resulting scenarios for reasonableness</a:t>
            </a:r>
            <a:endParaRPr lang="en-US" sz="2100" dirty="0"/>
          </a:p>
          <a:p>
            <a:pPr lvl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1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658C6-6494-43E8-AC96-8AF43DD58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Trilogy Actuarial Solutions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74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46DB1-A240-48A7-A50F-76FE7E5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Treasury rates as of 12/31/2020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6018D66-9462-4F22-B786-9FAB0DD831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54533"/>
              </p:ext>
            </p:extLst>
          </p:nvPr>
        </p:nvGraphicFramePr>
        <p:xfrm>
          <a:off x="581025" y="2063692"/>
          <a:ext cx="10712170" cy="14700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2995">
                  <a:extLst>
                    <a:ext uri="{9D8B030D-6E8A-4147-A177-3AD203B41FA5}">
                      <a16:colId xmlns:a16="http://schemas.microsoft.com/office/drawing/2014/main" val="3711335666"/>
                    </a:ext>
                  </a:extLst>
                </a:gridCol>
                <a:gridCol w="1102995">
                  <a:extLst>
                    <a:ext uri="{9D8B030D-6E8A-4147-A177-3AD203B41FA5}">
                      <a16:colId xmlns:a16="http://schemas.microsoft.com/office/drawing/2014/main" val="4212822300"/>
                    </a:ext>
                  </a:extLst>
                </a:gridCol>
                <a:gridCol w="1102995">
                  <a:extLst>
                    <a:ext uri="{9D8B030D-6E8A-4147-A177-3AD203B41FA5}">
                      <a16:colId xmlns:a16="http://schemas.microsoft.com/office/drawing/2014/main" val="3777512526"/>
                    </a:ext>
                  </a:extLst>
                </a:gridCol>
                <a:gridCol w="1102995">
                  <a:extLst>
                    <a:ext uri="{9D8B030D-6E8A-4147-A177-3AD203B41FA5}">
                      <a16:colId xmlns:a16="http://schemas.microsoft.com/office/drawing/2014/main" val="2286019052"/>
                    </a:ext>
                  </a:extLst>
                </a:gridCol>
                <a:gridCol w="785215">
                  <a:extLst>
                    <a:ext uri="{9D8B030D-6E8A-4147-A177-3AD203B41FA5}">
                      <a16:colId xmlns:a16="http://schemas.microsoft.com/office/drawing/2014/main" val="1481096817"/>
                    </a:ext>
                  </a:extLst>
                </a:gridCol>
                <a:gridCol w="1102995">
                  <a:extLst>
                    <a:ext uri="{9D8B030D-6E8A-4147-A177-3AD203B41FA5}">
                      <a16:colId xmlns:a16="http://schemas.microsoft.com/office/drawing/2014/main" val="2600046723"/>
                    </a:ext>
                  </a:extLst>
                </a:gridCol>
                <a:gridCol w="1102995">
                  <a:extLst>
                    <a:ext uri="{9D8B030D-6E8A-4147-A177-3AD203B41FA5}">
                      <a16:colId xmlns:a16="http://schemas.microsoft.com/office/drawing/2014/main" val="1922265768"/>
                    </a:ext>
                  </a:extLst>
                </a:gridCol>
                <a:gridCol w="1102995">
                  <a:extLst>
                    <a:ext uri="{9D8B030D-6E8A-4147-A177-3AD203B41FA5}">
                      <a16:colId xmlns:a16="http://schemas.microsoft.com/office/drawing/2014/main" val="510429878"/>
                    </a:ext>
                  </a:extLst>
                </a:gridCol>
                <a:gridCol w="1102995">
                  <a:extLst>
                    <a:ext uri="{9D8B030D-6E8A-4147-A177-3AD203B41FA5}">
                      <a16:colId xmlns:a16="http://schemas.microsoft.com/office/drawing/2014/main" val="2919822138"/>
                    </a:ext>
                  </a:extLst>
                </a:gridCol>
                <a:gridCol w="1102995">
                  <a:extLst>
                    <a:ext uri="{9D8B030D-6E8A-4147-A177-3AD203B41FA5}">
                      <a16:colId xmlns:a16="http://schemas.microsoft.com/office/drawing/2014/main" val="2129119230"/>
                    </a:ext>
                  </a:extLst>
                </a:gridCol>
              </a:tblGrid>
              <a:tr h="735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sng" strike="noStrike" dirty="0">
                          <a:effectLst/>
                        </a:rPr>
                        <a:t>3 month</a:t>
                      </a:r>
                      <a:endParaRPr lang="en-US" sz="2100" b="0" i="0" u="sng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sng" strike="noStrike">
                          <a:effectLst/>
                        </a:rPr>
                        <a:t>6 month</a:t>
                      </a:r>
                      <a:endParaRPr lang="en-US" sz="2100" b="0" i="0" u="sng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sng" strike="noStrike">
                          <a:effectLst/>
                        </a:rPr>
                        <a:t>1 year</a:t>
                      </a:r>
                      <a:endParaRPr lang="en-US" sz="2100" b="0" i="0" u="sng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sng" strike="noStrike" dirty="0">
                          <a:effectLst/>
                        </a:rPr>
                        <a:t>2 year</a:t>
                      </a:r>
                      <a:endParaRPr lang="en-US" sz="2100" b="0" i="0" u="sng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sng" strike="noStrike">
                          <a:effectLst/>
                        </a:rPr>
                        <a:t>3 year</a:t>
                      </a:r>
                      <a:endParaRPr lang="en-US" sz="2100" b="0" i="0" u="sng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sng" strike="noStrike">
                          <a:effectLst/>
                        </a:rPr>
                        <a:t>5 year</a:t>
                      </a:r>
                      <a:endParaRPr lang="en-US" sz="2100" b="0" i="0" u="sng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sng" strike="noStrike">
                          <a:effectLst/>
                        </a:rPr>
                        <a:t>7 year</a:t>
                      </a:r>
                      <a:endParaRPr lang="en-US" sz="2100" b="0" i="0" u="sng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sng" strike="noStrike">
                          <a:effectLst/>
                        </a:rPr>
                        <a:t>10 year</a:t>
                      </a:r>
                      <a:endParaRPr lang="en-US" sz="2100" b="0" i="0" u="sng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sng" strike="noStrike">
                          <a:effectLst/>
                        </a:rPr>
                        <a:t>20 year</a:t>
                      </a:r>
                      <a:endParaRPr lang="en-US" sz="2100" b="0" i="0" u="sng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sng" strike="noStrike">
                          <a:effectLst/>
                        </a:rPr>
                        <a:t>30 year</a:t>
                      </a:r>
                      <a:endParaRPr lang="en-US" sz="2100" b="0" i="0" u="sng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528" marR="8528" marT="8528" marB="0" anchor="b"/>
                </a:tc>
                <a:extLst>
                  <a:ext uri="{0D108BD9-81ED-4DB2-BD59-A6C34878D82A}">
                    <a16:rowId xmlns:a16="http://schemas.microsoft.com/office/drawing/2014/main" val="1895776582"/>
                  </a:ext>
                </a:extLst>
              </a:tr>
              <a:tr h="735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0.09%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0.09%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0.10%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0.13%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0.17%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0.36%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0.65%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0.93%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1.45%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528" marR="8528" marT="8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effectLst/>
                        </a:rPr>
                        <a:t>1.65%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8528" marR="8528" marT="8528" marB="0" anchor="b"/>
                </a:tc>
                <a:extLst>
                  <a:ext uri="{0D108BD9-81ED-4DB2-BD59-A6C34878D82A}">
                    <a16:rowId xmlns:a16="http://schemas.microsoft.com/office/drawing/2014/main" val="349107309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F528CB-61BD-4894-AEE5-599E85542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Trilogy Actuarial Solutions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975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1C4FC1-9F79-4E9B-94BC-DA9BD8785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0436"/>
            <a:ext cx="69172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© 2021 Trilogy Actuarial Solutions LLC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500-00003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311155"/>
              </p:ext>
            </p:extLst>
          </p:nvPr>
        </p:nvGraphicFramePr>
        <p:xfrm>
          <a:off x="581193" y="477565"/>
          <a:ext cx="10915482" cy="5790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5609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303526-1570-458E-A407-7234D058C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0436"/>
            <a:ext cx="69172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© 2021 Trilogy Actuarial Solutions LLC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500-00003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986551"/>
              </p:ext>
            </p:extLst>
          </p:nvPr>
        </p:nvGraphicFramePr>
        <p:xfrm>
          <a:off x="581191" y="562061"/>
          <a:ext cx="10934533" cy="5705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5744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F178B6-8741-4920-B8FC-79B3858F6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595" y="643467"/>
            <a:ext cx="9576810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98A71B-739B-49C5-83E7-6CE0B344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0436"/>
            <a:ext cx="69172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© 2021 Trilogy Actuarial Solutions LLC</a:t>
            </a:r>
          </a:p>
        </p:txBody>
      </p:sp>
    </p:spTree>
    <p:extLst>
      <p:ext uri="{BB962C8B-B14F-4D97-AF65-F5344CB8AC3E}">
        <p14:creationId xmlns:p14="http://schemas.microsoft.com/office/powerpoint/2010/main" val="4139027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53D6B1-EE0F-413A-B9FB-FE42E975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0436"/>
            <a:ext cx="69172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© 2021 Trilogy Actuarial Solutions LLC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500-00003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1064341"/>
              </p:ext>
            </p:extLst>
          </p:nvPr>
        </p:nvGraphicFramePr>
        <p:xfrm>
          <a:off x="581192" y="629173"/>
          <a:ext cx="10829758" cy="5638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9528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6AB25A-30FF-4F23-A0A4-56B55EB0D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0436"/>
            <a:ext cx="69172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© 2021 Trilogy Actuarial Solutions LLC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500-00003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893745"/>
              </p:ext>
            </p:extLst>
          </p:nvPr>
        </p:nvGraphicFramePr>
        <p:xfrm>
          <a:off x="581192" y="553673"/>
          <a:ext cx="11020258" cy="5714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234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A8E49B-499A-4E0E-9274-4D58D2BA3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595" y="643467"/>
            <a:ext cx="9576810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9D9388-1320-4A08-B8EE-B99B2D3B3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0436"/>
            <a:ext cx="69172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© 2021 Trilogy Actuarial Solutions LLC</a:t>
            </a:r>
          </a:p>
        </p:txBody>
      </p:sp>
    </p:spTree>
    <p:extLst>
      <p:ext uri="{BB962C8B-B14F-4D97-AF65-F5344CB8AC3E}">
        <p14:creationId xmlns:p14="http://schemas.microsoft.com/office/powerpoint/2010/main" val="848101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86B1-4059-47A4-A9FB-EE25F6FA5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13064"/>
            <a:ext cx="11029616" cy="662730"/>
          </a:xfrm>
        </p:spPr>
        <p:txBody>
          <a:bodyPr>
            <a:noAutofit/>
          </a:bodyPr>
          <a:lstStyle/>
          <a:p>
            <a:r>
              <a:rPr lang="en-US" sz="4000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6EB96-1E34-44A5-9152-DE50ED352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442905"/>
            <a:ext cx="11029615" cy="302842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Current interest rate environment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Robustness of scenario sets</a:t>
            </a:r>
          </a:p>
          <a:p>
            <a:pPr marL="310896" lvl="1" indent="-310896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Supportability of scenarios</a:t>
            </a:r>
          </a:p>
          <a:p>
            <a:pPr marL="310896" lvl="1" indent="-310896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Ability to communicate findings within scenarios</a:t>
            </a:r>
          </a:p>
          <a:p>
            <a:pPr marL="310896" lvl="1" indent="-310896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Computing power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8EEDD-E015-4D63-9C55-C5BFD6299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Trilogy Actuarial Solutions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60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4275-A1AE-4EB2-9A72-226C28F7B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89749"/>
          </a:xfrm>
        </p:spPr>
        <p:txBody>
          <a:bodyPr>
            <a:noAutofit/>
          </a:bodyPr>
          <a:lstStyle/>
          <a:p>
            <a:r>
              <a:rPr lang="en-US" sz="4000" dirty="0"/>
              <a:t>Non-interest rate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17503-7AB2-44F4-B98A-2A10E29B0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291905"/>
            <a:ext cx="11029615" cy="20636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Common stocks and other equity investments</a:t>
            </a:r>
            <a:endParaRPr lang="en-US" sz="21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Corporate bond spreads</a:t>
            </a:r>
            <a:endParaRPr lang="en-US" sz="21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Inflation rates</a:t>
            </a:r>
            <a:endParaRPr lang="en-US" sz="2100" dirty="0"/>
          </a:p>
          <a:p>
            <a:pPr lvl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1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F7A19E-C662-460F-A05E-074C7F9C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Trilogy Actuarial Solutions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64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86B1-4059-47A4-A9FB-EE25F6FA5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04007"/>
            <a:ext cx="11029616" cy="578841"/>
          </a:xfrm>
        </p:spPr>
        <p:txBody>
          <a:bodyPr>
            <a:noAutofit/>
          </a:bodyPr>
          <a:lstStyle/>
          <a:p>
            <a:r>
              <a:rPr lang="en-US" sz="40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6EB96-1E34-44A5-9152-DE50ED352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182849"/>
            <a:ext cx="11029615" cy="524106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Background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Analytics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Scenarios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Scenario comparisons at 12/31/2020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Observations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Future improvements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Discussion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EEE767-28B0-48C2-8012-47A4A045D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Trilogy Actuarial Solutions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06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4275-A1AE-4EB2-9A72-226C28F7B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89749"/>
          </a:xfrm>
        </p:spPr>
        <p:txBody>
          <a:bodyPr>
            <a:noAutofit/>
          </a:bodyPr>
          <a:lstStyle/>
          <a:p>
            <a:r>
              <a:rPr lang="en-US" sz="4000" dirty="0"/>
              <a:t>Suggestions for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17503-7AB2-44F4-B98A-2A10E29B0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291905"/>
            <a:ext cx="11029615" cy="47565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Field testing</a:t>
            </a:r>
            <a:endParaRPr lang="en-US" sz="21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Economic drivers</a:t>
            </a:r>
            <a:endParaRPr lang="en-US" sz="21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More robust scenarios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Analytical rigor/additional judgement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Overlapping data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Federal Reserve impact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Interest rates and fixed income spreads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100" dirty="0"/>
          </a:p>
          <a:p>
            <a:pPr lvl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1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F7A19E-C662-460F-A05E-074C7F9C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Trilogy Actuarial Solutions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784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56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Rectangle 58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Rectangle 60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62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0" name="Rectangle 64">
            <a:extLst>
              <a:ext uri="{FF2B5EF4-FFF2-40B4-BE49-F238E27FC236}">
                <a16:creationId xmlns:a16="http://schemas.microsoft.com/office/drawing/2014/main" id="{DA182162-B517-4B41-B039-339F87FAE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66">
            <a:extLst>
              <a:ext uri="{FF2B5EF4-FFF2-40B4-BE49-F238E27FC236}">
                <a16:creationId xmlns:a16="http://schemas.microsoft.com/office/drawing/2014/main" id="{EF608E55-EBC6-4977-B112-7075FC8F6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744" y="908054"/>
            <a:ext cx="7239406" cy="497061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7EB8F5-2191-45B2-A0A2-98EEDC726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565" y="1170968"/>
            <a:ext cx="6446386" cy="44747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300" b="0" kern="12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www.trilogyactuarial.com</a:t>
            </a:r>
          </a:p>
        </p:txBody>
      </p:sp>
      <p:sp>
        <p:nvSpPr>
          <p:cNvPr id="82" name="Rectangle 68">
            <a:extLst>
              <a:ext uri="{FF2B5EF4-FFF2-40B4-BE49-F238E27FC236}">
                <a16:creationId xmlns:a16="http://schemas.microsoft.com/office/drawing/2014/main" id="{A2F92874-EB6E-497E-88EA-BC2A8F551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8" y="908054"/>
            <a:ext cx="3378706" cy="497061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40F8E4-5A92-40C9-BDA4-9EDC22C35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115" y="2914783"/>
            <a:ext cx="3267739" cy="95715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489603-A127-40E1-ACC8-E412862F6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59772" y="1170968"/>
            <a:ext cx="3426484" cy="447477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3" name="Rectangle 70">
            <a:extLst>
              <a:ext uri="{FF2B5EF4-FFF2-40B4-BE49-F238E27FC236}">
                <a16:creationId xmlns:a16="http://schemas.microsoft.com/office/drawing/2014/main" id="{8BEF4DBE-A60E-4AAE-9D62-1147461CD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745" y="751211"/>
            <a:ext cx="724204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3955649-790D-4997-9D50-C1D8E32C1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54768"/>
            <a:ext cx="33832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8839B1D-4A8C-403C-9D1B-B83CF1DB6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745" y="5946475"/>
            <a:ext cx="724204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9818AF9-99F4-4DD9-A3EB-0A3477509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5950032"/>
            <a:ext cx="33832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7CBF59-2DD0-4938-813D-6AFE75008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744" y="6203428"/>
            <a:ext cx="67926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© 2021 Trilogy Actuarial Solutions LLC</a:t>
            </a:r>
          </a:p>
        </p:txBody>
      </p:sp>
    </p:spTree>
    <p:extLst>
      <p:ext uri="{BB962C8B-B14F-4D97-AF65-F5344CB8AC3E}">
        <p14:creationId xmlns:p14="http://schemas.microsoft.com/office/powerpoint/2010/main" val="395671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55C2A-4FE1-4268-96B2-CF674E892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1066800"/>
            <a:ext cx="5727760" cy="47244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5400" b="0" kern="1200" cap="all" dirty="0">
                <a:solidFill>
                  <a:srgbClr val="FFFFFF">
                    <a:alpha val="90000"/>
                  </a:srgbClr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5400" b="0" i="1" kern="1200" cap="all" dirty="0">
                <a:solidFill>
                  <a:srgbClr val="FFFFFF">
                    <a:alpha val="90000"/>
                  </a:srgbClr>
                </a:solidFill>
                <a:latin typeface="+mj-lt"/>
                <a:ea typeface="+mj-ea"/>
                <a:cs typeface="+mj-cs"/>
              </a:rPr>
              <a:t>Rather than trying to reinvent the wheel, build on to that which is already excellent.”</a:t>
            </a:r>
            <a:endParaRPr lang="en-US" sz="5400" b="0" kern="1200" cap="all" dirty="0">
              <a:solidFill>
                <a:srgbClr val="FFFFFF">
                  <a:alpha val="9000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514C1-6C60-48D5-B11F-A9A1A59D8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4655" y="1066800"/>
            <a:ext cx="3405015" cy="4724400"/>
          </a:xfr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cap="all" dirty="0">
                <a:solidFill>
                  <a:srgbClr val="FFFFFF"/>
                </a:solidFill>
              </a:rPr>
              <a:t>Oscar </a:t>
            </a:r>
            <a:r>
              <a:rPr lang="en-US" sz="3200" cap="all" dirty="0" err="1">
                <a:solidFill>
                  <a:srgbClr val="FFFFFF"/>
                </a:solidFill>
              </a:rPr>
              <a:t>Auliq</a:t>
            </a:r>
            <a:r>
              <a:rPr lang="en-US" sz="3200" cap="all" dirty="0">
                <a:solidFill>
                  <a:srgbClr val="FFFFFF"/>
                </a:solidFill>
              </a:rPr>
              <a:t>-ice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96996"/>
            <a:ext cx="370332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8FC101-B22C-411D-B428-6940714CD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© 2021 Trilogy Actuarial Solutions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597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86B1-4059-47A4-A9FB-EE25F6FA5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80692"/>
          </a:xfrm>
        </p:spPr>
        <p:txBody>
          <a:bodyPr>
            <a:noAutofit/>
          </a:bodyPr>
          <a:lstStyle/>
          <a:p>
            <a:r>
              <a:rPr lang="en-US" sz="4000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6EB96-1E34-44A5-9152-DE50ED352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182849"/>
            <a:ext cx="11029615" cy="350659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Appointed Actuary opines that reserves are adequate under moderately adverse conditions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No basis for definition of moderately adverse conditions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In most states, interest rate scenarios not defined by regulation for asset adequacy analysis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Appointed Actuary required to decide interest rate scenarios to test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One of the more common interest rate scenario sets - New York 7 (NY7)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EEE767-28B0-48C2-8012-47A4A045D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Trilogy Actuarial Solutions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4275-A1AE-4EB2-9A72-226C28F7B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89749"/>
          </a:xfrm>
        </p:spPr>
        <p:txBody>
          <a:bodyPr>
            <a:noAutofit/>
          </a:bodyPr>
          <a:lstStyle/>
          <a:p>
            <a:r>
              <a:rPr lang="en-US" sz="4000" dirty="0"/>
              <a:t>New York 7 Interest rate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17503-7AB2-44F4-B98A-2A10E29B0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291906"/>
            <a:ext cx="11029615" cy="51320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NY1 “Level” – interest rates remain level throughout projection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NY2 “Increasing” – uniformly increase .5% per year for 10 years, level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NY3 “Mountain” – uniformly increase 1% per year for 5 years, uniformly decrease 1% per year for 5 years, level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NY4 “Pop-up” – immediate increase of 3%, level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NY5 “Decreasing” – uniformly decrease .5% per year for 10 years, level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NY6 “Valley” – uniformly decrease 1% per year for 5 years, uniformly increase 1% per year for 5 years, level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NY7 “Pop-down” – immediate decrease of 3%, level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For year end 2020 testing, NY introduced the following additional modifications to NY1-NY4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Grade 10-year treasury linearly to 1.50% at end of projection year 10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Apply parallel shift to other points on treasury curve consistent with 10-year modification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If starting 10-year treasury exceeds 1.50%, no modified scenarios required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651B6-1378-40C9-A90D-E71C60617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Trilogy Actuarial Solutions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446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4275-A1AE-4EB2-9A72-226C28F7B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89749"/>
          </a:xfrm>
        </p:spPr>
        <p:txBody>
          <a:bodyPr>
            <a:noAutofit/>
          </a:bodyPr>
          <a:lstStyle/>
          <a:p>
            <a:r>
              <a:rPr lang="en-US" sz="4000" dirty="0"/>
              <a:t>Emerging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17503-7AB2-44F4-B98A-2A10E29B0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291906"/>
            <a:ext cx="11029615" cy="37247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Progression toward formal definition of moderately adverse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CTE70 has gained acceptance as measure of moderately adverse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CTE70 formally adopted by NAIC for VA reserving in Actuarial Guideline 43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CTE70 incorporated in VM-20 and VM-21 as part of requirements for principle- based reserves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CTE applied for evaluating stochastically generated scenarios but can also be useful for deterministic scenario evaluation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D1A0D-7E56-46D8-AEAA-E01E42CD5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Trilogy Actuarial Solutions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29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4275-A1AE-4EB2-9A72-226C28F7B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89749"/>
          </a:xfrm>
        </p:spPr>
        <p:txBody>
          <a:bodyPr>
            <a:noAutofit/>
          </a:bodyPr>
          <a:lstStyle/>
          <a:p>
            <a:r>
              <a:rPr lang="en-US" sz="4000" dirty="0"/>
              <a:t>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17503-7AB2-44F4-B98A-2A10E29B0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291905"/>
            <a:ext cx="11029615" cy="46834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Interest rates, common stock returns, corporate bond data, and inflation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Numerous sources considered utilizing the following criteria:</a:t>
            </a:r>
            <a:endParaRPr lang="en-US" sz="2100" dirty="0"/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/>
              <a:t>publicly available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/>
              <a:t>clear documentation of original source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/>
              <a:t>internal consistency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/>
              <a:t>broad applicability of underlying data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/>
              <a:t>appropriateness to objectives of MDS</a:t>
            </a:r>
          </a:p>
          <a:p>
            <a:pPr marL="342900" lvl="1" indent="-342900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§"/>
            </a:pPr>
            <a:r>
              <a:rPr lang="en-US" sz="2100" dirty="0"/>
              <a:t>No predefined time period, long a period as relevant data available</a:t>
            </a:r>
          </a:p>
          <a:p>
            <a:pPr marL="342900" lvl="1" indent="-342900">
              <a:lnSpc>
                <a:spcPct val="110000"/>
              </a:lnSpc>
              <a:spcBef>
                <a:spcPts val="576"/>
              </a:spcBef>
              <a:buFont typeface="Wingdings" panose="05000000000000000000" pitchFamily="2" charset="2"/>
              <a:buChar char="§"/>
            </a:pPr>
            <a:r>
              <a:rPr lang="en-US" sz="2100" dirty="0"/>
              <a:t>Considered factors that could limit applicability of historical data</a:t>
            </a:r>
          </a:p>
          <a:p>
            <a:pPr marL="612900" lvl="2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Industrial Revolution (circa 1760) – prior data less applicable for economic growth rates</a:t>
            </a:r>
          </a:p>
          <a:p>
            <a:pPr marL="612900" lvl="2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default risk on government bonds – data prior to 1600s less applicable</a:t>
            </a:r>
          </a:p>
          <a:p>
            <a:pPr marL="612900" lvl="2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world center of financial power – U.K. prior to 1920, U.S. thereafter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BE21F3-B599-4A2F-A103-973A54D3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Trilogy Actuarial Solutions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73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4275-A1AE-4EB2-9A72-226C28F7B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89749"/>
          </a:xfrm>
        </p:spPr>
        <p:txBody>
          <a:bodyPr>
            <a:noAutofit/>
          </a:bodyPr>
          <a:lstStyle/>
          <a:p>
            <a:r>
              <a:rPr lang="en-US" sz="4000" dirty="0"/>
              <a:t>Data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17503-7AB2-44F4-B98A-2A10E29B0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275127"/>
            <a:ext cx="11029615" cy="34161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No single data set existed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Instrument changes over times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Limitations led to the following:</a:t>
            </a:r>
            <a:endParaRPr lang="en-US" sz="2100" dirty="0"/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/>
              <a:t>Utilization of several data sources to construct MDS Interest Rate Series that includes MDS Short Rate Series and MDS Long Rate Series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/>
              <a:t>entire yield curve for scenario projections constructed from the MDS Interest Rate Series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/>
              <a:t>MDS Interest Rate Series based on yearly average interest rate data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/>
              <a:t>prior to 1920, U.K. not U.S. data would be primary basis of MDS Interest Rate Series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E0AEB2-05A0-4F19-ADC4-423343414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Trilogy Actuarial Solutions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45475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Trilogy Logo">
      <a:dk1>
        <a:sysClr val="windowText" lastClr="000000"/>
      </a:dk1>
      <a:lt1>
        <a:sysClr val="window" lastClr="FFFFFF"/>
      </a:lt1>
      <a:dk2>
        <a:srgbClr val="020614"/>
      </a:dk2>
      <a:lt2>
        <a:srgbClr val="63584B"/>
      </a:lt2>
      <a:accent1>
        <a:srgbClr val="648EA8"/>
      </a:accent1>
      <a:accent2>
        <a:srgbClr val="18354A"/>
      </a:accent2>
      <a:accent3>
        <a:srgbClr val="1C4160"/>
      </a:accent3>
      <a:accent4>
        <a:srgbClr val="020614"/>
      </a:accent4>
      <a:accent5>
        <a:srgbClr val="63584B"/>
      </a:accent5>
      <a:accent6>
        <a:srgbClr val="FFFFFF"/>
      </a:accent6>
      <a:hlink>
        <a:srgbClr val="648EA8"/>
      </a:hlink>
      <a:folHlink>
        <a:srgbClr val="648EA8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289AE2-D2AE-49D1-AFAC-3A79F6794255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2017</Words>
  <Application>Microsoft Office PowerPoint</Application>
  <PresentationFormat>Widescreen</PresentationFormat>
  <Paragraphs>220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Calibri</vt:lpstr>
      <vt:lpstr>Courier New</vt:lpstr>
      <vt:lpstr>Franklin Gothic Book</vt:lpstr>
      <vt:lpstr>Franklin Gothic Demi</vt:lpstr>
      <vt:lpstr>Wingdings</vt:lpstr>
      <vt:lpstr>Wingdings 2</vt:lpstr>
      <vt:lpstr>DividendVTI</vt:lpstr>
      <vt:lpstr>Are your asset adequacy testing interest rate scenarios up to date?</vt:lpstr>
      <vt:lpstr>Disclaimer</vt:lpstr>
      <vt:lpstr>Agenda</vt:lpstr>
      <vt:lpstr>“Rather than trying to reinvent the wheel, build on to that which is already excellent.”</vt:lpstr>
      <vt:lpstr>Background</vt:lpstr>
      <vt:lpstr>New York 7 Interest rate scenarios</vt:lpstr>
      <vt:lpstr>Emerging practice</vt:lpstr>
      <vt:lpstr>Data sources</vt:lpstr>
      <vt:lpstr>Data Limitations</vt:lpstr>
      <vt:lpstr>Mds long interest rate series</vt:lpstr>
      <vt:lpstr>Mds short interest rate series</vt:lpstr>
      <vt:lpstr>MDS interest rate series observations</vt:lpstr>
      <vt:lpstr>Moderately adverse</vt:lpstr>
      <vt:lpstr>Analytical framework</vt:lpstr>
      <vt:lpstr>Scenario shape considerations</vt:lpstr>
      <vt:lpstr>CTE Reversion target scenarios</vt:lpstr>
      <vt:lpstr>CTE rate change scenarios</vt:lpstr>
      <vt:lpstr>Interest rate cycle scenarios</vt:lpstr>
      <vt:lpstr>AIRG Scenarios</vt:lpstr>
      <vt:lpstr>Considerations for use</vt:lpstr>
      <vt:lpstr>Treasury rates as of 12/31/2020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observations</vt:lpstr>
      <vt:lpstr>Non-interest rate considerations</vt:lpstr>
      <vt:lpstr>Suggestions for future</vt:lpstr>
      <vt:lpstr>www.trilogyactuarial.com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your asset adequacy testing interest rate scenarios up to date?</dc:title>
  <dc:creator>Brett Mushett</dc:creator>
  <cp:lastModifiedBy>Brett Mushett</cp:lastModifiedBy>
  <cp:revision>23</cp:revision>
  <cp:lastPrinted>2021-01-27T21:48:30Z</cp:lastPrinted>
  <dcterms:created xsi:type="dcterms:W3CDTF">2021-01-25T14:38:33Z</dcterms:created>
  <dcterms:modified xsi:type="dcterms:W3CDTF">2021-01-28T01:07:04Z</dcterms:modified>
</cp:coreProperties>
</file>